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93802fade14593" /><Relationship Type="http://schemas.openxmlformats.org/officeDocument/2006/relationships/extended-properties" Target="/docProps/app.xml" Id="R54e34cc9bb464600" /><Relationship Type="http://schemas.openxmlformats.org/officeDocument/2006/relationships/officeDocument" Target="/ppt/presentation.xml" Id="Ra5b5e406042c44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95c59ed63b4f6b"/>
  </p:sldMasterIdLst>
  <p:notesMasterIdLst>
    <p:notesMasterId xmlns:r="http://schemas.openxmlformats.org/officeDocument/2006/relationships" r:id="Rcc13a58e215e436a"/>
  </p:notesMasterIdLst>
  <p:sldIdLst>
    <p:sldId xmlns:r="http://schemas.openxmlformats.org/officeDocument/2006/relationships" id="256" r:id="Rf008f07d72ae41d5"/>
    <p:sldId xmlns:r="http://schemas.openxmlformats.org/officeDocument/2006/relationships" id="257" r:id="R62017e06c20d45be"/>
    <p:sldId xmlns:r="http://schemas.openxmlformats.org/officeDocument/2006/relationships" id="258" r:id="R1d71aac8da0f4ce1"/>
    <p:sldId xmlns:r="http://schemas.openxmlformats.org/officeDocument/2006/relationships" id="259" r:id="Rb453808eb6504bc2"/>
    <p:sldId xmlns:r="http://schemas.openxmlformats.org/officeDocument/2006/relationships" id="260" r:id="R6d3a092a4a0241cb"/>
    <p:sldId xmlns:r="http://schemas.openxmlformats.org/officeDocument/2006/relationships" id="261" r:id="R80decf28fe634b22"/>
    <p:sldId xmlns:r="http://schemas.openxmlformats.org/officeDocument/2006/relationships" id="262" r:id="R356802f0197b4812"/>
    <p:sldId xmlns:r="http://schemas.openxmlformats.org/officeDocument/2006/relationships" id="263" r:id="R5fc64f2ca5bc4577"/>
    <p:sldId xmlns:r="http://schemas.openxmlformats.org/officeDocument/2006/relationships" id="264" r:id="Ra8a4c6f149cc4f9f"/>
    <p:sldId xmlns:r="http://schemas.openxmlformats.org/officeDocument/2006/relationships" id="265" r:id="Rd129e1212df840de"/>
    <p:sldId xmlns:r="http://schemas.openxmlformats.org/officeDocument/2006/relationships" id="266" r:id="R922dbc1ca06740ab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f9730d08a94590" /><Relationship Type="http://schemas.openxmlformats.org/officeDocument/2006/relationships/slideMaster" Target="/ppt/slideMasters/slideMaster1.xml" Id="R4195c59ed63b4f6b" /><Relationship Type="http://schemas.openxmlformats.org/officeDocument/2006/relationships/notesMaster" Target="/ppt/notesMasters/notesMaster1.xml" Id="Rcc13a58e215e436a" /><Relationship Type="http://schemas.openxmlformats.org/officeDocument/2006/relationships/presProps" Target="/ppt/presProps.xml" Id="R1b81867545b14eb0" /><Relationship Type="http://schemas.openxmlformats.org/officeDocument/2006/relationships/tableStyles" Target="/ppt/tableStyles.xml" Id="R953005820b7244ec" /><Relationship Type="http://schemas.openxmlformats.org/officeDocument/2006/relationships/slide" Target="/ppt/slides/slide1.xml" Id="Rf008f07d72ae41d5" /><Relationship Type="http://schemas.openxmlformats.org/officeDocument/2006/relationships/slide" Target="/ppt/slides/slide2.xml" Id="R62017e06c20d45be" /><Relationship Type="http://schemas.openxmlformats.org/officeDocument/2006/relationships/slide" Target="/ppt/slides/slide3.xml" Id="R1d71aac8da0f4ce1" /><Relationship Type="http://schemas.openxmlformats.org/officeDocument/2006/relationships/slide" Target="/ppt/slides/slide4.xml" Id="Rb453808eb6504bc2" /><Relationship Type="http://schemas.openxmlformats.org/officeDocument/2006/relationships/slide" Target="/ppt/slides/slide5.xml" Id="R6d3a092a4a0241cb" /><Relationship Type="http://schemas.openxmlformats.org/officeDocument/2006/relationships/slide" Target="/ppt/slides/slide6.xml" Id="R80decf28fe634b22" /><Relationship Type="http://schemas.openxmlformats.org/officeDocument/2006/relationships/slide" Target="/ppt/slides/slide7.xml" Id="R356802f0197b4812" /><Relationship Type="http://schemas.openxmlformats.org/officeDocument/2006/relationships/slide" Target="/ppt/slides/slide8.xml" Id="R5fc64f2ca5bc4577" /><Relationship Type="http://schemas.openxmlformats.org/officeDocument/2006/relationships/slide" Target="/ppt/slides/slide9.xml" Id="Ra8a4c6f149cc4f9f" /><Relationship Type="http://schemas.openxmlformats.org/officeDocument/2006/relationships/slide" Target="/ppt/slides/slide10.xml" Id="Rd129e1212df840de" /><Relationship Type="http://schemas.openxmlformats.org/officeDocument/2006/relationships/slide" Target="/ppt/slides/slide11.xml" Id="R922dbc1ca06740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ca37edc3ea44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7961ee52984794" /><Relationship Type="http://schemas.openxmlformats.org/officeDocument/2006/relationships/notesMaster" Target="/ppt/notesMasters/notesMaster1.xml" Id="Recfa6f95dc114f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2e2c1d309049a0" /><Relationship Type="http://schemas.openxmlformats.org/officeDocument/2006/relationships/notesMaster" Target="/ppt/notesMasters/notesMaster1.xml" Id="Rbb51954d00d54c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efff11904b41a4" /><Relationship Type="http://schemas.openxmlformats.org/officeDocument/2006/relationships/notesMaster" Target="/ppt/notesMasters/notesMaster1.xml" Id="Rd8ddf1a525524c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696bd945594750" /><Relationship Type="http://schemas.openxmlformats.org/officeDocument/2006/relationships/notesMaster" Target="/ppt/notesMasters/notesMaster1.xml" Id="R68106af2e8dc4d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f79b16cdf642ac" /><Relationship Type="http://schemas.openxmlformats.org/officeDocument/2006/relationships/notesMaster" Target="/ppt/notesMasters/notesMaster1.xml" Id="R9e3703720b474f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27c88d8bd845f6" /><Relationship Type="http://schemas.openxmlformats.org/officeDocument/2006/relationships/notesMaster" Target="/ppt/notesMasters/notesMaster1.xml" Id="R6f011fb5126d4c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df864dd7774834" /><Relationship Type="http://schemas.openxmlformats.org/officeDocument/2006/relationships/notesMaster" Target="/ppt/notesMasters/notesMaster1.xml" Id="R4de8fd77eaa240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ec62e44a834023" /><Relationship Type="http://schemas.openxmlformats.org/officeDocument/2006/relationships/notesMaster" Target="/ppt/notesMasters/notesMaster1.xml" Id="Rc1076c448eef48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e6d07b4b904bf7" /><Relationship Type="http://schemas.openxmlformats.org/officeDocument/2006/relationships/notesMaster" Target="/ppt/notesMasters/notesMaster1.xml" Id="R884993d0ff8c4c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635e9ef66b499f" /><Relationship Type="http://schemas.openxmlformats.org/officeDocument/2006/relationships/notesMaster" Target="/ppt/notesMasters/notesMaster1.xml" Id="Raa9209cd003f47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f98f26d4d34b47" /><Relationship Type="http://schemas.openxmlformats.org/officeDocument/2006/relationships/notesMaster" Target="/ppt/notesMasters/notesMaster1.xml" Id="R063c0fb4b9234f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1fbd0318e645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92f5a3e58e43d1" /><Relationship Type="http://schemas.openxmlformats.org/officeDocument/2006/relationships/slideLayout" Target="/ppt/slideLayouts/slideLayout1.xml" Id="R6ccf27157bc645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cf27157bc645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77c57a551473a" /><Relationship Type="http://schemas.openxmlformats.org/officeDocument/2006/relationships/notesSlide" Target="/ppt/notesSlides/notesSlide1.xml" Id="Rbdd7cce2cdb248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2a2a1f90fc442d" /><Relationship Type="http://schemas.openxmlformats.org/officeDocument/2006/relationships/image" Target="/ppt/media/image.png" Id="Refa1e19380e9488c" /><Relationship Type="http://schemas.openxmlformats.org/officeDocument/2006/relationships/notesSlide" Target="/ppt/notesSlides/notesSlide2.xml" Id="R1a26b23079484a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84230f7854f86" /><Relationship Type="http://schemas.openxmlformats.org/officeDocument/2006/relationships/notesSlide" Target="/ppt/notesSlides/notesSlide3.xml" Id="Reaf9116b40ac40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d9a1a745541b0" /><Relationship Type="http://schemas.openxmlformats.org/officeDocument/2006/relationships/notesSlide" Target="/ppt/notesSlides/notesSlide4.xml" Id="R27028bb1eb7c41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7f42c9d614149" /><Relationship Type="http://schemas.openxmlformats.org/officeDocument/2006/relationships/notesSlide" Target="/ppt/notesSlides/notesSlide5.xml" Id="R63e423cd4dd24c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5db8a857a46af" /><Relationship Type="http://schemas.openxmlformats.org/officeDocument/2006/relationships/notesSlide" Target="/ppt/notesSlides/notesSlide6.xml" Id="R34d57a56a11f4f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837519e684656" /><Relationship Type="http://schemas.openxmlformats.org/officeDocument/2006/relationships/notesSlide" Target="/ppt/notesSlides/notesSlide7.xml" Id="R6e97c6981f6b49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d10bdf86e44db" /><Relationship Type="http://schemas.openxmlformats.org/officeDocument/2006/relationships/notesSlide" Target="/ppt/notesSlides/notesSlide8.xml" Id="Rfc776d38d87545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8a890f828d493b" /><Relationship Type="http://schemas.openxmlformats.org/officeDocument/2006/relationships/notesSlide" Target="/ppt/notesSlides/notesSlide9.xml" Id="R57cd51e2f00c43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d9b57421c4ccc" /><Relationship Type="http://schemas.openxmlformats.org/officeDocument/2006/relationships/notesSlide" Target="/ppt/notesSlides/notesSlide10.xml" Id="R78c7d3c8f56341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666a7250c40af" /><Relationship Type="http://schemas.openxmlformats.org/officeDocument/2006/relationships/notesSlide" Target="/ppt/notesSlides/notesSlide11.xml" Id="Rb8a0e44fc57349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148BFDA6-1B9E-4CD6-B0C8-35EE4EF3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8001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0B1AF38D-D475-4120-A138-DB8AF659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5715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АКВАКУЛЬТУРА И КОРМА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3D70A1F-B3A9-43A6-A593-844E3929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74295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Экологически чистые корма и выращивание рыбы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6A7B8E8F-CD35-40D5-9113-6680DA4F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72390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Бизнес-проект по созданию новых кормов и выращиванию на них различных сортов рыб, птицы и других животных.</a:t>
            </a:r>
          </a:p>
        </p:txBody>
      </p:sp>
      <p:sp>
        <p:nvSpPr>
          <p:cNvPr id="5" name="cover-rule">
            <a:extLst xmlns:a="http://schemas.openxmlformats.org/drawingml/2006/main">
              <a:ext uri="{FF2B5EF4-FFF2-40B4-BE49-F238E27FC236}">
                <a16:creationId xmlns:a16="http://schemas.microsoft.com/office/drawing/2014/main" id="{B8786678-6B84-47D6-BDB8-8FDCBF28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723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6" name="cover-note">
            <a:extLst xmlns:a="http://schemas.openxmlformats.org/drawingml/2006/main">
              <a:ext uri="{FF2B5EF4-FFF2-40B4-BE49-F238E27FC236}">
                <a16:creationId xmlns:a16="http://schemas.microsoft.com/office/drawing/2014/main" id="{F2081572-FF2D-46AA-9841-753B8865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7239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A8C9BE"/>
                </a:solidFill>
                <a:latin typeface="Arial"/>
                <a:ea typeface="Arial"/>
                <a:cs typeface="Arial"/>
              </a:defRPr>
            </a:pPr>
            <a:r>
              <a:t>Пророщенное зерно • микроводоросль хлорелла • водоподготовка</a:t>
            </a:r>
          </a:p>
        </p:txBody>
      </p:sp>
      <p:sp>
        <p:nvSpPr>
          <p:cNvPr id="7" name="water-field">
            <a:extLst xmlns:a="http://schemas.openxmlformats.org/drawingml/2006/main">
              <a:ext uri="{FF2B5EF4-FFF2-40B4-BE49-F238E27FC236}">
                <a16:creationId xmlns:a16="http://schemas.microsoft.com/office/drawing/2014/main" id="{4E0A7DCD-ECF6-41C2-AB4F-A41B4D3C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66750"/>
            <a:ext cx="3105150" cy="5524500"/>
          </a:xfrm>
          <a:prstGeom xmlns:a="http://schemas.openxmlformats.org/drawingml/2006/main" prst="roundRect">
            <a:avLst>
              <a:gd name="adj" fmla="val 8589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0">
            <a:solidFill>
              <a:srgbClr val="0A5147"/>
            </a:solidFill>
            <a:prstDash val="solid"/>
          </a:ln>
        </p:spPr>
      </p:sp>
      <p:sp>
        <p:nvSpPr>
          <p:cNvPr id="8" name="water-bubble-1">
            <a:extLst xmlns:a="http://schemas.openxmlformats.org/drawingml/2006/main">
              <a:ext uri="{FF2B5EF4-FFF2-40B4-BE49-F238E27FC236}">
                <a16:creationId xmlns:a16="http://schemas.microsoft.com/office/drawing/2014/main" id="{F08C78B2-0A93-4322-A1EF-806635E0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524000"/>
            <a:ext cx="952500" cy="952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23B5A7"/>
            </a:solidFill>
            <a:prstDash val="solid"/>
          </a:ln>
        </p:spPr>
      </p:sp>
      <p:sp>
        <p:nvSpPr>
          <p:cNvPr id="9" name="water-bubble-2">
            <a:extLst xmlns:a="http://schemas.openxmlformats.org/drawingml/2006/main">
              <a:ext uri="{FF2B5EF4-FFF2-40B4-BE49-F238E27FC236}">
                <a16:creationId xmlns:a16="http://schemas.microsoft.com/office/drawing/2014/main" id="{8717E1F2-0EA9-4F7D-B195-D3817EAF6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2143125"/>
            <a:ext cx="533400" cy="533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8A838"/>
            </a:solidFill>
            <a:prstDash val="solid"/>
          </a:ln>
        </p:spPr>
      </p:sp>
      <p:sp>
        <p:nvSpPr>
          <p:cNvPr id="10" name="water-bubble-3">
            <a:extLst xmlns:a="http://schemas.openxmlformats.org/drawingml/2006/main">
              <a:ext uri="{FF2B5EF4-FFF2-40B4-BE49-F238E27FC236}">
                <a16:creationId xmlns:a16="http://schemas.microsoft.com/office/drawing/2014/main" id="{FD4756C1-25F4-4709-B936-99225644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238500"/>
            <a:ext cx="1428750" cy="14287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0E7C66"/>
            </a:solidFill>
            <a:prstDash val="solid"/>
          </a:ln>
        </p:spPr>
      </p:sp>
      <p:sp>
        <p:nvSpPr>
          <p:cNvPr id="11" name="water-bubble-4">
            <a:extLst xmlns:a="http://schemas.openxmlformats.org/drawingml/2006/main">
              <a:ext uri="{FF2B5EF4-FFF2-40B4-BE49-F238E27FC236}">
                <a16:creationId xmlns:a16="http://schemas.microsoft.com/office/drawing/2014/main" id="{80F35CF9-1A6C-4F09-8D0B-302DCFBD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429125"/>
            <a:ext cx="685800" cy="6858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23B5A7"/>
            </a:solidFill>
            <a:prstDash val="solid"/>
          </a:ln>
        </p:spPr>
      </p:sp>
      <p:sp>
        <p:nvSpPr>
          <p:cNvPr id="12" name="water-bubble-5">
            <a:extLst xmlns:a="http://schemas.openxmlformats.org/drawingml/2006/main">
              <a:ext uri="{FF2B5EF4-FFF2-40B4-BE49-F238E27FC236}">
                <a16:creationId xmlns:a16="http://schemas.microsoft.com/office/drawing/2014/main" id="{0DC42C3F-48C8-4428-B844-D4C0275B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238750"/>
            <a:ext cx="400050" cy="4000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8A83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531054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F91A74CE-8E7C-4FF6-848C-0C988CE1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1BC68345-21FA-44F9-94EE-43B36247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КОМПАНИЯ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9E6A6CA-B101-4FBB-B41D-D079E9DF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Проект опирается на опыт компании, исследований и промышленной биотехнологии.</a:t>
            </a:r>
          </a:p>
        </p:txBody>
      </p:sp>
      <p:pic>
        <p:nvPicPr>
          <p:cNvPr id="16" name="proof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a1e19380e9488c"/>
          <a:srcRect xmlns:a="http://schemas.openxmlformats.org/drawingml/2006/main" l="18521" t="0" r="185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10400" y="1885950"/>
            <a:ext cx="457200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5" name="proof-image-accent">
            <a:extLst xmlns:a="http://schemas.openxmlformats.org/drawingml/2006/main">
              <a:ext uri="{FF2B5EF4-FFF2-40B4-BE49-F238E27FC236}">
                <a16:creationId xmlns:a16="http://schemas.microsoft.com/office/drawing/2014/main" id="{5FF2DD2F-09D5-4554-9615-C59B9935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171700"/>
            <a:ext cx="762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body-copy">
            <a:extLst xmlns:a="http://schemas.openxmlformats.org/drawingml/2006/main">
              <a:ext uri="{FF2B5EF4-FFF2-40B4-BE49-F238E27FC236}">
                <a16:creationId xmlns:a16="http://schemas.microsoft.com/office/drawing/2014/main" id="{640B97CA-CFED-4127-8DF3-036B89A3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58674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Группа компаний «АЙСИ-ДЕВЕЛОПМЕНТ ГРУПП» основана в 2008 году и специализируется на разработке и распространении инновационных технологий производства и управления проектами.  Фундаментальные исследования и апробация технологий начались в 2000-х годах. Биотехнологи имеют более 30 лет опыта в разработке и внедрении решений для промышленности и сельского хозяйства.</a:t>
            </a:r>
          </a:p>
        </p:txBody>
      </p:sp>
      <p:sp>
        <p:nvSpPr>
          <p:cNvPr id="7" name="fact-rule-1">
            <a:extLst xmlns:a="http://schemas.openxmlformats.org/drawingml/2006/main">
              <a:ext uri="{FF2B5EF4-FFF2-40B4-BE49-F238E27FC236}">
                <a16:creationId xmlns:a16="http://schemas.microsoft.com/office/drawing/2014/main" id="{4D005FAF-DFF4-4F69-828B-B6BE7B63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2819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fact-value-1">
            <a:extLst xmlns:a="http://schemas.openxmlformats.org/drawingml/2006/main">
              <a:ext uri="{FF2B5EF4-FFF2-40B4-BE49-F238E27FC236}">
                <a16:creationId xmlns:a16="http://schemas.microsoft.com/office/drawing/2014/main" id="{A0ABE145-E031-4DF8-96E0-B40B2C25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81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2008</a:t>
            </a:r>
          </a:p>
        </p:txBody>
      </p:sp>
      <p:sp>
        <p:nvSpPr>
          <p:cNvPr id="9" name="fact-label-1">
            <a:extLst xmlns:a="http://schemas.openxmlformats.org/drawingml/2006/main">
              <a:ext uri="{FF2B5EF4-FFF2-40B4-BE49-F238E27FC236}">
                <a16:creationId xmlns:a16="http://schemas.microsoft.com/office/drawing/2014/main" id="{EFF84928-EB4B-4EFB-842A-CE41C414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2819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год основания группы компаний</a:t>
            </a:r>
          </a:p>
        </p:txBody>
      </p:sp>
      <p:sp>
        <p:nvSpPr>
          <p:cNvPr id="10" name="fact-rule-2">
            <a:extLst xmlns:a="http://schemas.openxmlformats.org/drawingml/2006/main">
              <a:ext uri="{FF2B5EF4-FFF2-40B4-BE49-F238E27FC236}">
                <a16:creationId xmlns:a16="http://schemas.microsoft.com/office/drawing/2014/main" id="{499A9A05-9B94-4DB6-BC23-490634A4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781550"/>
            <a:ext cx="2819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fact-value-2">
            <a:extLst xmlns:a="http://schemas.openxmlformats.org/drawingml/2006/main">
              <a:ext uri="{FF2B5EF4-FFF2-40B4-BE49-F238E27FC236}">
                <a16:creationId xmlns:a16="http://schemas.microsoft.com/office/drawing/2014/main" id="{A6A41048-8324-423F-9972-67471C1D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914900"/>
            <a:ext cx="281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30+ лет</a:t>
            </a:r>
          </a:p>
        </p:txBody>
      </p:sp>
      <p:sp>
        <p:nvSpPr>
          <p:cNvPr id="12" name="fact-label-2">
            <a:extLst xmlns:a="http://schemas.openxmlformats.org/drawingml/2006/main">
              <a:ext uri="{FF2B5EF4-FFF2-40B4-BE49-F238E27FC236}">
                <a16:creationId xmlns:a16="http://schemas.microsoft.com/office/drawing/2014/main" id="{91166A38-2261-449D-8DFF-BA4003805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29250"/>
            <a:ext cx="2819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опыта биотехнологов</a:t>
            </a:r>
          </a:p>
        </p:txBody>
      </p:sp>
    </p:spTree>
    <p:extLst>
      <p:ext uri="{BB962C8B-B14F-4D97-AF65-F5344CB8AC3E}">
        <p14:creationId xmlns:p14="http://schemas.microsoft.com/office/powerpoint/2010/main" val="19479813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B84318AE-146C-40E6-B43F-FB027310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2FA40F01-0BEC-4682-95AD-3A564AD3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МИССИЯ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2420311-4FC7-477B-AD40-7F514AE8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Научно-производственный кластер объединяет корма, микроводоросли и трансфер технологий.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03575BFE-8C9B-4E74-A008-91C30C81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value-1">
            <a:extLst xmlns:a="http://schemas.openxmlformats.org/drawingml/2006/main">
              <a:ext uri="{FF2B5EF4-FFF2-40B4-BE49-F238E27FC236}">
                <a16:creationId xmlns:a16="http://schemas.microsoft.com/office/drawing/2014/main" id="{30F48751-F6FB-441F-ABC4-F1F857B4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CFC7F250-94C6-4EBA-954A-A0DBE9AA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Кормовая система</a:t>
            </a:r>
          </a:p>
        </p:txBody>
      </p:sp>
      <p:sp>
        <p:nvSpPr>
          <p:cNvPr id="7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ABC3522A-3E36-4426-B836-99211C6A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Промышленное производство сырья и конечных продуктов, включая корма для рыб на основе хлореллы.</a:t>
            </a:r>
          </a:p>
        </p:txBody>
      </p:sp>
      <p:sp>
        <p:nvSpPr>
          <p:cNvPr id="8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AC0A33B6-86C5-4086-9A13-3FB784BB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column-value-2">
            <a:extLst xmlns:a="http://schemas.openxmlformats.org/drawingml/2006/main">
              <a:ext uri="{FF2B5EF4-FFF2-40B4-BE49-F238E27FC236}">
                <a16:creationId xmlns:a16="http://schemas.microsoft.com/office/drawing/2014/main" id="{FC86D5C7-6978-42DA-960A-D83CB437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F74AE6D8-8BE4-4D3B-9877-0E09C773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Компоненты</a:t>
            </a:r>
          </a:p>
        </p:txBody>
      </p:sp>
      <p:sp>
        <p:nvSpPr>
          <p:cNvPr id="11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9A60593B-D089-4738-BBFF-011438D1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Современные решения на основе микроводорослей и пророщенного зерна.</a:t>
            </a:r>
          </a:p>
        </p:txBody>
      </p:sp>
      <p:sp>
        <p:nvSpPr>
          <p:cNvPr id="12" name="column-rule-3">
            <a:extLst xmlns:a="http://schemas.openxmlformats.org/drawingml/2006/main">
              <a:ext uri="{FF2B5EF4-FFF2-40B4-BE49-F238E27FC236}">
                <a16:creationId xmlns:a16="http://schemas.microsoft.com/office/drawing/2014/main" id="{4A01715B-C063-4B12-8FF7-08F5C2C9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3" name="column-value-3">
            <a:extLst xmlns:a="http://schemas.openxmlformats.org/drawingml/2006/main">
              <a:ext uri="{FF2B5EF4-FFF2-40B4-BE49-F238E27FC236}">
                <a16:creationId xmlns:a16="http://schemas.microsoft.com/office/drawing/2014/main" id="{AB7434A6-2309-4B46-8BF4-1A8AB279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column-head-3">
            <a:extLst xmlns:a="http://schemas.openxmlformats.org/drawingml/2006/main">
              <a:ext uri="{FF2B5EF4-FFF2-40B4-BE49-F238E27FC236}">
                <a16:creationId xmlns:a16="http://schemas.microsoft.com/office/drawing/2014/main" id="{D529CAF7-A237-4181-B96B-64E196DB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Трансфер</a:t>
            </a:r>
          </a:p>
        </p:txBody>
      </p:sp>
      <p:sp>
        <p:nvSpPr>
          <p:cNvPr id="15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B883BEDC-A81D-473A-91B2-5BC5DEC9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Передача технологий и формирование научно-производственного кластера.</a:t>
            </a:r>
          </a:p>
        </p:txBody>
      </p:sp>
    </p:spTree>
    <p:extLst>
      <p:ext uri="{BB962C8B-B14F-4D97-AF65-F5344CB8AC3E}">
        <p14:creationId xmlns:p14="http://schemas.microsoft.com/office/powerpoint/2010/main" val="5272056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4A1D3867-B2E7-4499-A920-0485176B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80677D8D-F57C-40ED-982F-6A8DD629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ЭФФЕКТИВНОСТЬ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E8DD494-E6CB-432D-BB73-172D8D00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Ускорение производства в 4–5 раз должно поддержать быстрое развёртывание заводов.</a:t>
            </a:r>
          </a:p>
        </p:txBody>
      </p:sp>
      <p:sp>
        <p:nvSpPr>
          <p:cNvPr id="4" name="metrics-intro">
            <a:extLst xmlns:a="http://schemas.openxmlformats.org/drawingml/2006/main">
              <a:ext uri="{FF2B5EF4-FFF2-40B4-BE49-F238E27FC236}">
                <a16:creationId xmlns:a16="http://schemas.microsoft.com/office/drawing/2014/main" id="{169A5140-25A8-4631-AF8F-1875BA5D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Наша запатентованная промышленная технология рассчитана на ускорение производства и быстрое развёртывание заводов.</a:t>
            </a:r>
          </a:p>
        </p:txBody>
      </p:sp>
      <p:sp>
        <p:nvSpPr>
          <p:cNvPr id="5" name="metric-rule-1">
            <a:extLst xmlns:a="http://schemas.openxmlformats.org/drawingml/2006/main">
              <a:ext uri="{FF2B5EF4-FFF2-40B4-BE49-F238E27FC236}">
                <a16:creationId xmlns:a16="http://schemas.microsoft.com/office/drawing/2014/main" id="{7B091DF1-90B4-4FE9-A618-892E84D6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metric-value-1">
            <a:extLst xmlns:a="http://schemas.openxmlformats.org/drawingml/2006/main">
              <a:ext uri="{FF2B5EF4-FFF2-40B4-BE49-F238E27FC236}">
                <a16:creationId xmlns:a16="http://schemas.microsoft.com/office/drawing/2014/main" id="{9F7E0F94-045E-4E24-90E1-E8F28E81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4–5×</a:t>
            </a:r>
          </a:p>
        </p:txBody>
      </p:sp>
      <p:sp>
        <p:nvSpPr>
          <p:cNvPr id="7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8392BBDD-6C21-4343-B569-50DC253F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ускорение</a:t>
            </a:r>
          </a:p>
        </p:txBody>
      </p:sp>
      <p:sp>
        <p:nvSpPr>
          <p:cNvPr id="8" name="metric-note-1">
            <a:extLst xmlns:a="http://schemas.openxmlformats.org/drawingml/2006/main">
              <a:ext uri="{FF2B5EF4-FFF2-40B4-BE49-F238E27FC236}">
                <a16:creationId xmlns:a16="http://schemas.microsoft.com/office/drawing/2014/main" id="{2FA81A44-4FE6-4586-B64B-AFCA2346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Проектное увеличение скорости производства.</a:t>
            </a:r>
          </a:p>
        </p:txBody>
      </p:sp>
      <p:sp>
        <p:nvSpPr>
          <p:cNvPr id="9" name="metric-rule-2">
            <a:extLst xmlns:a="http://schemas.openxmlformats.org/drawingml/2006/main">
              <a:ext uri="{FF2B5EF4-FFF2-40B4-BE49-F238E27FC236}">
                <a16:creationId xmlns:a16="http://schemas.microsoft.com/office/drawing/2014/main" id="{04A94360-9562-48EB-9A67-85A2F3A5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0" name="metric-value-2">
            <a:extLst xmlns:a="http://schemas.openxmlformats.org/drawingml/2006/main">
              <a:ext uri="{FF2B5EF4-FFF2-40B4-BE49-F238E27FC236}">
                <a16:creationId xmlns:a16="http://schemas.microsoft.com/office/drawing/2014/main" id="{332FB0AE-F908-4CA3-956B-3A8E6E3E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серия</a:t>
            </a:r>
          </a:p>
        </p:txBody>
      </p:sp>
      <p:sp>
        <p:nvSpPr>
          <p:cNvPr id="11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86B58541-61F8-484B-A574-F5CC5A72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заводов</a:t>
            </a:r>
          </a:p>
        </p:txBody>
      </p:sp>
      <p:sp>
        <p:nvSpPr>
          <p:cNvPr id="12" name="metric-note-2">
            <a:extLst xmlns:a="http://schemas.openxmlformats.org/drawingml/2006/main">
              <a:ext uri="{FF2B5EF4-FFF2-40B4-BE49-F238E27FC236}">
                <a16:creationId xmlns:a16="http://schemas.microsoft.com/office/drawing/2014/main" id="{E3A4882F-3074-4B02-A197-1C0876B4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Производство микроводоросли хлорелла в короткие сроки.</a:t>
            </a:r>
          </a:p>
        </p:txBody>
      </p:sp>
      <p:sp>
        <p:nvSpPr>
          <p:cNvPr id="13" name="metric-rule-3">
            <a:extLst xmlns:a="http://schemas.openxmlformats.org/drawingml/2006/main">
              <a:ext uri="{FF2B5EF4-FFF2-40B4-BE49-F238E27FC236}">
                <a16:creationId xmlns:a16="http://schemas.microsoft.com/office/drawing/2014/main" id="{9BAD7CCC-F01C-400B-AFC0-0500DF96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4" name="metric-value-3">
            <a:extLst xmlns:a="http://schemas.openxmlformats.org/drawingml/2006/main">
              <a:ext uri="{FF2B5EF4-FFF2-40B4-BE49-F238E27FC236}">
                <a16:creationId xmlns:a16="http://schemas.microsoft.com/office/drawing/2014/main" id="{7818B6E0-82E8-44EE-AAE6-C6C568B8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 компонента</a:t>
            </a:r>
          </a:p>
        </p:txBody>
      </p:sp>
      <p:sp>
        <p:nvSpPr>
          <p:cNvPr id="15" name="metric-label-3">
            <a:extLst xmlns:a="http://schemas.openxmlformats.org/drawingml/2006/main">
              <a:ext uri="{FF2B5EF4-FFF2-40B4-BE49-F238E27FC236}">
                <a16:creationId xmlns:a16="http://schemas.microsoft.com/office/drawing/2014/main" id="{ACE23A6F-678F-4526-9156-79C0EA12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ядро корма</a:t>
            </a:r>
          </a:p>
        </p:txBody>
      </p:sp>
      <p:sp>
        <p:nvSpPr>
          <p:cNvPr id="16" name="metric-note-3">
            <a:extLst xmlns:a="http://schemas.openxmlformats.org/drawingml/2006/main">
              <a:ext uri="{FF2B5EF4-FFF2-40B4-BE49-F238E27FC236}">
                <a16:creationId xmlns:a16="http://schemas.microsoft.com/office/drawing/2014/main" id="{C288D5F7-5052-4181-8821-D59D2A91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Микроводоросль и пророщенное зерно.</a:t>
            </a:r>
          </a:p>
        </p:txBody>
      </p:sp>
    </p:spTree>
    <p:extLst>
      <p:ext uri="{BB962C8B-B14F-4D97-AF65-F5344CB8AC3E}">
        <p14:creationId xmlns:p14="http://schemas.microsoft.com/office/powerpoint/2010/main" val="15944861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92A2FE79-B303-420E-A4C5-A69630F7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1D1806F4-5E62-45D2-A368-91FE175C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ПРОБЛЕМА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2B28407-F27A-46C3-A3B1-592F1424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Импортная стоимость и низкая биодоступность синтетических добавок ограничивают кормовую систему.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88423BD1-4941-47A2-8A40-93F23582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value-1">
            <a:extLst xmlns:a="http://schemas.openxmlformats.org/drawingml/2006/main">
              <a:ext uri="{FF2B5EF4-FFF2-40B4-BE49-F238E27FC236}">
                <a16:creationId xmlns:a16="http://schemas.microsoft.com/office/drawing/2014/main" id="{5C16BBC9-ACC7-4366-8D31-0FB83A63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2×</a:t>
            </a:r>
          </a:p>
        </p:txBody>
      </p:sp>
      <p:sp>
        <p:nvSpPr>
          <p:cNvPr id="6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658F5514-09EB-4CBD-841D-63766F84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Стоимость</a:t>
            </a:r>
          </a:p>
        </p:txBody>
      </p:sp>
      <p:sp>
        <p:nvSpPr>
          <p:cNvPr id="7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F6B2D829-CDDE-40FD-95EF-85F42137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Зарубежные корма для осетровых и лососевых пород обходятся примерно вдвое дороже.</a:t>
            </a:r>
          </a:p>
        </p:txBody>
      </p:sp>
      <p:sp>
        <p:nvSpPr>
          <p:cNvPr id="8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3237C500-CE9F-4807-B279-5D79EAC8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column-value-2">
            <a:extLst xmlns:a="http://schemas.openxmlformats.org/drawingml/2006/main">
              <a:ext uri="{FF2B5EF4-FFF2-40B4-BE49-F238E27FC236}">
                <a16:creationId xmlns:a16="http://schemas.microsoft.com/office/drawing/2014/main" id="{62B48290-9F84-40DC-8FAF-3F419F2C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20–30%</a:t>
            </a:r>
          </a:p>
        </p:txBody>
      </p:sp>
      <p:sp>
        <p:nvSpPr>
          <p:cNvPr id="10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179106D0-B9E6-4B57-B742-6CF6EC6F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Потенциал прибыли</a:t>
            </a:r>
          </a:p>
        </p:txBody>
      </p:sp>
      <p:sp>
        <p:nvSpPr>
          <p:cNvPr id="11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EF48D25D-AD38-477C-B7C2-CA28EB2E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Природные компоненты и полноценное кормление дают потенциал увеличения прибыли на 20–30%.</a:t>
            </a:r>
          </a:p>
        </p:txBody>
      </p:sp>
      <p:sp>
        <p:nvSpPr>
          <p:cNvPr id="12" name="column-rule-3">
            <a:extLst xmlns:a="http://schemas.openxmlformats.org/drawingml/2006/main">
              <a:ext uri="{FF2B5EF4-FFF2-40B4-BE49-F238E27FC236}">
                <a16:creationId xmlns:a16="http://schemas.microsoft.com/office/drawing/2014/main" id="{2903E678-ECE5-432D-9495-18A3B143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3" name="column-value-3">
            <a:extLst xmlns:a="http://schemas.openxmlformats.org/drawingml/2006/main">
              <a:ext uri="{FF2B5EF4-FFF2-40B4-BE49-F238E27FC236}">
                <a16:creationId xmlns:a16="http://schemas.microsoft.com/office/drawing/2014/main" id="{2F80128B-56DF-4EF1-950E-4438EBE9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низкая</a:t>
            </a:r>
          </a:p>
        </p:txBody>
      </p:sp>
      <p:sp>
        <p:nvSpPr>
          <p:cNvPr id="14" name="column-head-3">
            <a:extLst xmlns:a="http://schemas.openxmlformats.org/drawingml/2006/main">
              <a:ext uri="{FF2B5EF4-FFF2-40B4-BE49-F238E27FC236}">
                <a16:creationId xmlns:a16="http://schemas.microsoft.com/office/drawing/2014/main" id="{C1383DE6-14CE-46E3-A569-411CA61B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Биодоступность</a:t>
            </a:r>
          </a:p>
        </p:txBody>
      </p:sp>
      <p:sp>
        <p:nvSpPr>
          <p:cNvPr id="15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34C7F58E-BDE0-48BA-984A-BDF0899D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Искусственно синтезированные вещества описаны как менее доступные для усвоения.</a:t>
            </a:r>
          </a:p>
        </p:txBody>
      </p:sp>
    </p:spTree>
    <p:extLst>
      <p:ext uri="{BB962C8B-B14F-4D97-AF65-F5344CB8AC3E}">
        <p14:creationId xmlns:p14="http://schemas.microsoft.com/office/powerpoint/2010/main" val="8292062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AF952746-C3E1-4017-B450-6C4A68A4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9A1BC6E1-FAF8-47B9-BE5A-B269B2C9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СРАВНЕНИЕ КОРМОВ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48B975-20A2-45D8-98AB-EB2A5EA9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Предлагаемый корм меняет состав: пророщенное зерно и хлорелла вместо традиционной комбинации.</a:t>
            </a:r>
          </a:p>
        </p:txBody>
      </p:sp>
      <p:sp>
        <p:nvSpPr>
          <p:cNvPr id="4" name="compare-panel-1">
            <a:extLst xmlns:a="http://schemas.openxmlformats.org/drawingml/2006/main">
              <a:ext uri="{FF2B5EF4-FFF2-40B4-BE49-F238E27FC236}">
                <a16:creationId xmlns:a16="http://schemas.microsoft.com/office/drawing/2014/main" id="{D6750570-0E20-4FD9-8467-CE75AFB4B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295900" cy="3848100"/>
          </a:xfrm>
          <a:prstGeom xmlns:a="http://schemas.openxmlformats.org/drawingml/2006/main" prst="roundRect">
            <a:avLst>
              <a:gd name="adj" fmla="val 4950"/>
            </a:avLst>
          </a:prstGeom>
          <a:solidFill xmlns:a="http://schemas.openxmlformats.org/drawingml/2006/main">
            <a:srgbClr val="EEF1ED"/>
          </a:solidFill>
          <a:ln xmlns:a="http://schemas.openxmlformats.org/drawingml/2006/main" w="19050">
            <a:solidFill>
              <a:srgbClr val="6A8E7F"/>
            </a:solidFill>
            <a:prstDash val="solid"/>
          </a:ln>
        </p:spPr>
      </p:sp>
      <p:sp>
        <p:nvSpPr>
          <p:cNvPr id="5" name="compare-title-1">
            <a:extLst xmlns:a="http://schemas.openxmlformats.org/drawingml/2006/main">
              <a:ext uri="{FF2B5EF4-FFF2-40B4-BE49-F238E27FC236}">
                <a16:creationId xmlns:a16="http://schemas.microsoft.com/office/drawing/2014/main" id="{6544CE96-A92A-4E48-BBB6-A20D590A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66950"/>
            <a:ext cx="47625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Традиционные корма</a:t>
            </a:r>
          </a:p>
        </p:txBody>
      </p:sp>
      <p:sp>
        <p:nvSpPr>
          <p:cNvPr id="6" name="compare-list-1">
            <a:extLst xmlns:a="http://schemas.openxmlformats.org/drawingml/2006/main">
              <a:ext uri="{FF2B5EF4-FFF2-40B4-BE49-F238E27FC236}">
                <a16:creationId xmlns:a16="http://schemas.microsoft.com/office/drawing/2014/main" id="{265C1620-254E-4FB4-9424-499EA227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71800"/>
            <a:ext cx="4762500" cy="1085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• Зерновые культуры • Рыбий жир • Рыбная и костная мука</a:t>
            </a:r>
          </a:p>
        </p:txBody>
      </p:sp>
      <p:sp>
        <p:nvSpPr>
          <p:cNvPr id="7" name="compare-rule-1">
            <a:extLst xmlns:a="http://schemas.openxmlformats.org/drawingml/2006/main">
              <a:ext uri="{FF2B5EF4-FFF2-40B4-BE49-F238E27FC236}">
                <a16:creationId xmlns:a16="http://schemas.microsoft.com/office/drawing/2014/main" id="{DC21A012-326A-4F84-ADA9-7DA55D1E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8E7F"/>
          </a:solidFill>
          <a:ln xmlns:a="http://schemas.openxmlformats.org/drawingml/2006/main" w="0">
            <a:solidFill>
              <a:srgbClr val="6A8E7F"/>
            </a:solidFill>
            <a:prstDash val="solid"/>
          </a:ln>
        </p:spPr>
      </p:sp>
      <p:sp>
        <p:nvSpPr>
          <p:cNvPr id="8" name="compare-body-1">
            <a:extLst xmlns:a="http://schemas.openxmlformats.org/drawingml/2006/main">
              <a:ext uri="{FF2B5EF4-FFF2-40B4-BE49-F238E27FC236}">
                <a16:creationId xmlns:a16="http://schemas.microsoft.com/office/drawing/2014/main" id="{36EE7D93-815A-4AF6-831F-EDFA0973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762500" cy="1295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Загрязнённое зерно связано с бактериальными заболеваниями, применением антибиотиков и снижением качества рыбы.</a:t>
            </a:r>
          </a:p>
        </p:txBody>
      </p:sp>
      <p:sp>
        <p:nvSpPr>
          <p:cNvPr id="9" name="compare-panel-2">
            <a:extLst xmlns:a="http://schemas.openxmlformats.org/drawingml/2006/main">
              <a:ext uri="{FF2B5EF4-FFF2-40B4-BE49-F238E27FC236}">
                <a16:creationId xmlns:a16="http://schemas.microsoft.com/office/drawing/2014/main" id="{19F58BC9-C761-4E85-B78E-C442CB808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5295900" cy="3848100"/>
          </a:xfrm>
          <a:prstGeom xmlns:a="http://schemas.openxmlformats.org/drawingml/2006/main" prst="roundRect">
            <a:avLst>
              <a:gd name="adj" fmla="val 4950"/>
            </a:avLst>
          </a:prstGeom>
          <a:solidFill xmlns:a="http://schemas.openxmlformats.org/drawingml/2006/main">
            <a:srgbClr val="EAF3EF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0" name="compare-title-2">
            <a:extLst xmlns:a="http://schemas.openxmlformats.org/drawingml/2006/main">
              <a:ext uri="{FF2B5EF4-FFF2-40B4-BE49-F238E27FC236}">
                <a16:creationId xmlns:a16="http://schemas.microsoft.com/office/drawing/2014/main" id="{E932C525-2F17-4824-9A13-5650FB8A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266950"/>
            <a:ext cx="47625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Предлагаемые корма</a:t>
            </a:r>
          </a:p>
        </p:txBody>
      </p:sp>
      <p:sp>
        <p:nvSpPr>
          <p:cNvPr id="11" name="compare-list-2">
            <a:extLst xmlns:a="http://schemas.openxmlformats.org/drawingml/2006/main">
              <a:ext uri="{FF2B5EF4-FFF2-40B4-BE49-F238E27FC236}">
                <a16:creationId xmlns:a16="http://schemas.microsoft.com/office/drawing/2014/main" id="{BF280CBE-E0B6-484B-8E54-F477E9EF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971800"/>
            <a:ext cx="4762500" cy="1085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• Пророщенное зерно • Микроводоросль хлорелла</a:t>
            </a:r>
          </a:p>
        </p:txBody>
      </p:sp>
      <p:sp>
        <p:nvSpPr>
          <p:cNvPr id="12" name="compare-rule-2">
            <a:extLst xmlns:a="http://schemas.openxmlformats.org/drawingml/2006/main">
              <a:ext uri="{FF2B5EF4-FFF2-40B4-BE49-F238E27FC236}">
                <a16:creationId xmlns:a16="http://schemas.microsoft.com/office/drawing/2014/main" id="{3476ED0F-6FA7-4799-BAFA-EE729409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21005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3" name="compare-body-2">
            <a:extLst xmlns:a="http://schemas.openxmlformats.org/drawingml/2006/main">
              <a:ext uri="{FF2B5EF4-FFF2-40B4-BE49-F238E27FC236}">
                <a16:creationId xmlns:a16="http://schemas.microsoft.com/office/drawing/2014/main" id="{C6EA9DB6-DA46-4673-AB8D-DE1BA78F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400550"/>
            <a:ext cx="4762500" cy="1295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Пророщенное зерно повышает питательную ценность и усвояемость; хлорелла рассматривается как замена рыбьего жира и поддержка качества воды.</a:t>
            </a:r>
          </a:p>
        </p:txBody>
      </p:sp>
    </p:spTree>
    <p:extLst>
      <p:ext uri="{BB962C8B-B14F-4D97-AF65-F5344CB8AC3E}">
        <p14:creationId xmlns:p14="http://schemas.microsoft.com/office/powerpoint/2010/main" val="4397309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8E9E4102-3133-4EFB-9371-B315C6A2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0B02D5C-74BA-4EAF-A45F-FE90D8BF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ПРОРОЩЕННОЕ ЗЕРНО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F5EBDC0-206C-4DEC-83D8-8212BE4E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Электроактивация сокращает проращивание до 6–12 часов и меняет усвояемость корма.</a:t>
            </a:r>
          </a:p>
        </p:txBody>
      </p:sp>
      <p:sp>
        <p:nvSpPr>
          <p:cNvPr id="4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8746D2C1-C24F-4BDA-BFBA-78915610C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985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425787EC-5FCB-47E7-B925-083A7F3A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013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152A5331-2CDA-4C42-BA33-DB8668D9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041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stage-arrow-4">
            <a:extLst xmlns:a="http://schemas.openxmlformats.org/drawingml/2006/main">
              <a:ext uri="{FF2B5EF4-FFF2-40B4-BE49-F238E27FC236}">
                <a16:creationId xmlns:a16="http://schemas.microsoft.com/office/drawing/2014/main" id="{A7227F4E-6F4A-4620-89FD-AD05AD18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069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stage-1">
            <a:extLst xmlns:a="http://schemas.openxmlformats.org/drawingml/2006/main">
              <a:ext uri="{FF2B5EF4-FFF2-40B4-BE49-F238E27FC236}">
                <a16:creationId xmlns:a16="http://schemas.microsoft.com/office/drawing/2014/main" id="{A84EF2C9-F09D-428B-A900-8157F33F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9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9FC68B1F-27A8-424B-A3ED-1BAB377E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6–12 ч</a:t>
            </a:r>
          </a:p>
        </p:txBody>
      </p:sp>
      <p:sp>
        <p:nvSpPr>
          <p:cNvPr id="10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DA73BE67-E010-476A-9383-1AC87C02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Католит</a:t>
            </a:r>
          </a:p>
        </p:txBody>
      </p:sp>
      <p:sp>
        <p:nvSpPr>
          <p:cNvPr id="11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658DEDCF-D9AC-4505-BC2F-4E26F269B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Биостимулятор ускоряет прорастание семян.</a:t>
            </a:r>
          </a:p>
        </p:txBody>
      </p:sp>
      <p:sp>
        <p:nvSpPr>
          <p:cNvPr id="12" name="stage-2">
            <a:extLst xmlns:a="http://schemas.openxmlformats.org/drawingml/2006/main">
              <a:ext uri="{FF2B5EF4-FFF2-40B4-BE49-F238E27FC236}">
                <a16:creationId xmlns:a16="http://schemas.microsoft.com/office/drawing/2014/main" id="{1A7A70BC-726E-4424-AA33-BD6F5B0A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3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C9551C58-F8FF-4B2B-8760-FC812514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ферменты</a:t>
            </a:r>
          </a:p>
        </p:txBody>
      </p:sp>
      <p:sp>
        <p:nvSpPr>
          <p:cNvPr id="14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A72488A5-2DB1-4553-B0BE-5350DE95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Расщепление запасов</a:t>
            </a:r>
          </a:p>
        </p:txBody>
      </p:sp>
      <p:sp>
        <p:nvSpPr>
          <p:cNvPr id="15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6B4051CE-F2BE-4036-B337-F1C58375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Белки, жиры и углеводы становятся легче для усвоения.</a:t>
            </a:r>
          </a:p>
        </p:txBody>
      </p:sp>
      <p:sp>
        <p:nvSpPr>
          <p:cNvPr id="16" name="stage-3">
            <a:extLst xmlns:a="http://schemas.openxmlformats.org/drawingml/2006/main">
              <a:ext uri="{FF2B5EF4-FFF2-40B4-BE49-F238E27FC236}">
                <a16:creationId xmlns:a16="http://schemas.microsoft.com/office/drawing/2014/main" id="{27CA309A-2E0E-4FBF-8D67-EEB1A8605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016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7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1F733E72-EF8A-4DF5-A0D4-496A314B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10–15%</a:t>
            </a:r>
          </a:p>
        </p:txBody>
      </p:sp>
      <p:sp>
        <p:nvSpPr>
          <p:cNvPr id="18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33C9429B-EDAF-40F1-AE53-44B59B80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Рост рыбы</a:t>
            </a:r>
          </a:p>
        </p:txBody>
      </p:sp>
      <p:sp>
        <p:nvSpPr>
          <p:cNvPr id="19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93D7F87E-182C-4405-B156-81E77F413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Проектный показатель увеличения скорости роста.</a:t>
            </a:r>
          </a:p>
        </p:txBody>
      </p:sp>
      <p:sp>
        <p:nvSpPr>
          <p:cNvPr id="20" name="stage-4">
            <a:extLst xmlns:a="http://schemas.openxmlformats.org/drawingml/2006/main">
              <a:ext uri="{FF2B5EF4-FFF2-40B4-BE49-F238E27FC236}">
                <a16:creationId xmlns:a16="http://schemas.microsoft.com/office/drawing/2014/main" id="{87DD075D-B972-4E0E-AABC-496006B4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044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21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65315AFC-0A02-413B-81E2-15BDD90B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10–15%</a:t>
            </a:r>
          </a:p>
        </p:txBody>
      </p:sp>
      <p:sp>
        <p:nvSpPr>
          <p:cNvPr id="22" name="stage-title-4">
            <a:extLst xmlns:a="http://schemas.openxmlformats.org/drawingml/2006/main">
              <a:ext uri="{FF2B5EF4-FFF2-40B4-BE49-F238E27FC236}">
                <a16:creationId xmlns:a16="http://schemas.microsoft.com/office/drawing/2014/main" id="{E1229448-6E3A-4FEE-B890-A79E7257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Меньше отходов</a:t>
            </a:r>
          </a:p>
        </p:txBody>
      </p:sp>
      <p:sp>
        <p:nvSpPr>
          <p:cNvPr id="23" name="stage-body-4">
            <a:extLst xmlns:a="http://schemas.openxmlformats.org/drawingml/2006/main">
              <a:ext uri="{FF2B5EF4-FFF2-40B4-BE49-F238E27FC236}">
                <a16:creationId xmlns:a16="http://schemas.microsoft.com/office/drawing/2014/main" id="{74780B27-38DD-4342-AFEB-04FD05E1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Снижение отходов</a:t>
            </a:r>
          </a:p>
        </p:txBody>
      </p:sp>
      <p:sp>
        <p:nvSpPr>
          <p:cNvPr id="24" name="stage-5">
            <a:extLst xmlns:a="http://schemas.openxmlformats.org/drawingml/2006/main">
              <a:ext uri="{FF2B5EF4-FFF2-40B4-BE49-F238E27FC236}">
                <a16:creationId xmlns:a16="http://schemas.microsoft.com/office/drawing/2014/main" id="{220B4326-79C3-46B4-9937-8C3447F4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72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5" name="stage-number-5">
            <a:extLst xmlns:a="http://schemas.openxmlformats.org/drawingml/2006/main">
              <a:ext uri="{FF2B5EF4-FFF2-40B4-BE49-F238E27FC236}">
                <a16:creationId xmlns:a16="http://schemas.microsoft.com/office/drawing/2014/main" id="{30C04848-A544-4558-803F-4E115B02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амарант</a:t>
            </a:r>
          </a:p>
        </p:txBody>
      </p:sp>
      <p:sp>
        <p:nvSpPr>
          <p:cNvPr id="26" name="stage-title-5">
            <a:extLst xmlns:a="http://schemas.openxmlformats.org/drawingml/2006/main">
              <a:ext uri="{FF2B5EF4-FFF2-40B4-BE49-F238E27FC236}">
                <a16:creationId xmlns:a16="http://schemas.microsoft.com/office/drawing/2014/main" id="{8FD62F8A-4410-441A-B188-0B9A4EC4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Культура</a:t>
            </a:r>
          </a:p>
        </p:txBody>
      </p:sp>
      <p:sp>
        <p:nvSpPr>
          <p:cNvPr id="27" name="stage-body-5">
            <a:extLst xmlns:a="http://schemas.openxmlformats.org/drawingml/2006/main">
              <a:ext uri="{FF2B5EF4-FFF2-40B4-BE49-F238E27FC236}">
                <a16:creationId xmlns:a16="http://schemas.microsoft.com/office/drawing/2014/main" id="{F59C0A25-BAD5-45B4-9F65-EAD3474B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Высокоурожайный источник белка и микроэлементов.</a:t>
            </a:r>
          </a:p>
        </p:txBody>
      </p:sp>
    </p:spTree>
    <p:extLst>
      <p:ext uri="{BB962C8B-B14F-4D97-AF65-F5344CB8AC3E}">
        <p14:creationId xmlns:p14="http://schemas.microsoft.com/office/powerpoint/2010/main" val="4974493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93FDE669-D9FC-41EB-A491-269EE8DA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7B41E6C0-CFDF-4966-82A0-E6D865603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ХЛОРЕЛЛА В АКВАКУЛЬТУРЕ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F97CD3-51E9-4961-8D9C-DD11D5AD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Хлорелла одновременно включена в кормовую и водную часть системы.</a:t>
            </a:r>
          </a:p>
        </p:txBody>
      </p:sp>
      <p:sp>
        <p:nvSpPr>
          <p:cNvPr id="4" name="grid-rule-1">
            <a:extLst xmlns:a="http://schemas.openxmlformats.org/drawingml/2006/main">
              <a:ext uri="{FF2B5EF4-FFF2-40B4-BE49-F238E27FC236}">
                <a16:creationId xmlns:a16="http://schemas.microsoft.com/office/drawing/2014/main" id="{D44AA54B-19B7-4A34-808B-D1B359F5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grid-index-1">
            <a:extLst xmlns:a="http://schemas.openxmlformats.org/drawingml/2006/main">
              <a:ext uri="{FF2B5EF4-FFF2-40B4-BE49-F238E27FC236}">
                <a16:creationId xmlns:a16="http://schemas.microsoft.com/office/drawing/2014/main" id="{3141F56A-4959-4BEB-B742-24774C3C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grid-title-1">
            <a:extLst xmlns:a="http://schemas.openxmlformats.org/drawingml/2006/main">
              <a:ext uri="{FF2B5EF4-FFF2-40B4-BE49-F238E27FC236}">
                <a16:creationId xmlns:a16="http://schemas.microsoft.com/office/drawing/2014/main" id="{1D065139-2EF6-44C5-85DD-8A47C914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Биологическая очистка</a:t>
            </a:r>
          </a:p>
        </p:txBody>
      </p:sp>
      <p:sp>
        <p:nvSpPr>
          <p:cNvPr id="7" name="grid-body-1">
            <a:extLst xmlns:a="http://schemas.openxmlformats.org/drawingml/2006/main">
              <a:ext uri="{FF2B5EF4-FFF2-40B4-BE49-F238E27FC236}">
                <a16:creationId xmlns:a16="http://schemas.microsoft.com/office/drawing/2014/main" id="{973B63B0-F691-404D-9D7F-6ABA8ADA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Предотвращение «цветения» воды и формирование благоприятной среды.</a:t>
            </a:r>
          </a:p>
        </p:txBody>
      </p:sp>
      <p:sp>
        <p:nvSpPr>
          <p:cNvPr id="8" name="grid-rule-2">
            <a:extLst xmlns:a="http://schemas.openxmlformats.org/drawingml/2006/main">
              <a:ext uri="{FF2B5EF4-FFF2-40B4-BE49-F238E27FC236}">
                <a16:creationId xmlns:a16="http://schemas.microsoft.com/office/drawing/2014/main" id="{61A171DA-C4E4-434B-B1F1-AAEF42FE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9" name="grid-index-2">
            <a:extLst xmlns:a="http://schemas.openxmlformats.org/drawingml/2006/main">
              <a:ext uri="{FF2B5EF4-FFF2-40B4-BE49-F238E27FC236}">
                <a16:creationId xmlns:a16="http://schemas.microsoft.com/office/drawing/2014/main" id="{70E1AD3E-1DE2-4C9C-A732-43383030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grid-title-2">
            <a:extLst xmlns:a="http://schemas.openxmlformats.org/drawingml/2006/main">
              <a:ext uri="{FF2B5EF4-FFF2-40B4-BE49-F238E27FC236}">
                <a16:creationId xmlns:a16="http://schemas.microsoft.com/office/drawing/2014/main" id="{56EE24CB-4BB0-4A58-A8D0-1CCB1E8F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Ценный корм</a:t>
            </a:r>
          </a:p>
        </p:txBody>
      </p:sp>
      <p:sp>
        <p:nvSpPr>
          <p:cNvPr id="11" name="grid-body-2">
            <a:extLst xmlns:a="http://schemas.openxmlformats.org/drawingml/2006/main">
              <a:ext uri="{FF2B5EF4-FFF2-40B4-BE49-F238E27FC236}">
                <a16:creationId xmlns:a16="http://schemas.microsoft.com/office/drawing/2014/main" id="{AB516C49-2586-411E-AA80-EC3542D9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Комплекс аминокислот, витаминов, микро- и макроэлементов.</a:t>
            </a:r>
          </a:p>
        </p:txBody>
      </p:sp>
      <p:sp>
        <p:nvSpPr>
          <p:cNvPr id="12" name="grid-rule-3">
            <a:extLst xmlns:a="http://schemas.openxmlformats.org/drawingml/2006/main">
              <a:ext uri="{FF2B5EF4-FFF2-40B4-BE49-F238E27FC236}">
                <a16:creationId xmlns:a16="http://schemas.microsoft.com/office/drawing/2014/main" id="{825E351B-8756-420B-A2DD-926CE40E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3" name="grid-index-3">
            <a:extLst xmlns:a="http://schemas.openxmlformats.org/drawingml/2006/main">
              <a:ext uri="{FF2B5EF4-FFF2-40B4-BE49-F238E27FC236}">
                <a16:creationId xmlns:a16="http://schemas.microsoft.com/office/drawing/2014/main" id="{57EA006A-2C0A-4C85-9AD1-41BFB1B3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grid-title-3">
            <a:extLst xmlns:a="http://schemas.openxmlformats.org/drawingml/2006/main">
              <a:ext uri="{FF2B5EF4-FFF2-40B4-BE49-F238E27FC236}">
                <a16:creationId xmlns:a16="http://schemas.microsoft.com/office/drawing/2014/main" id="{CDC9CE5F-D214-48C3-9CCF-F2F79E77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Насыщение кислородом</a:t>
            </a:r>
          </a:p>
        </p:txBody>
      </p:sp>
      <p:sp>
        <p:nvSpPr>
          <p:cNvPr id="15" name="grid-body-3">
            <a:extLst xmlns:a="http://schemas.openxmlformats.org/drawingml/2006/main">
              <a:ext uri="{FF2B5EF4-FFF2-40B4-BE49-F238E27FC236}">
                <a16:creationId xmlns:a16="http://schemas.microsoft.com/office/drawing/2014/main" id="{723C4E66-97DE-432D-A0AD-6941F49A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Поглощение CO₂ и выделение кислорода.</a:t>
            </a:r>
          </a:p>
        </p:txBody>
      </p:sp>
      <p:sp>
        <p:nvSpPr>
          <p:cNvPr id="16" name="grid-rule-4">
            <a:extLst xmlns:a="http://schemas.openxmlformats.org/drawingml/2006/main">
              <a:ext uri="{FF2B5EF4-FFF2-40B4-BE49-F238E27FC236}">
                <a16:creationId xmlns:a16="http://schemas.microsoft.com/office/drawing/2014/main" id="{D96E036B-9B22-4655-8E50-16A884C2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7" name="grid-index-4">
            <a:extLst xmlns:a="http://schemas.openxmlformats.org/drawingml/2006/main">
              <a:ext uri="{FF2B5EF4-FFF2-40B4-BE49-F238E27FC236}">
                <a16:creationId xmlns:a16="http://schemas.microsoft.com/office/drawing/2014/main" id="{7BBC73F7-CA40-4912-8F64-AE4EDBE5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18" name="grid-title-4">
            <a:extLst xmlns:a="http://schemas.openxmlformats.org/drawingml/2006/main">
              <a:ext uri="{FF2B5EF4-FFF2-40B4-BE49-F238E27FC236}">
                <a16:creationId xmlns:a16="http://schemas.microsoft.com/office/drawing/2014/main" id="{06A06ADD-4071-48D1-A62E-8024C30F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Модернизация УЗВ</a:t>
            </a:r>
          </a:p>
        </p:txBody>
      </p:sp>
      <p:sp>
        <p:nvSpPr>
          <p:cNvPr id="19" name="grid-body-4">
            <a:extLst xmlns:a="http://schemas.openxmlformats.org/drawingml/2006/main">
              <a:ext uri="{FF2B5EF4-FFF2-40B4-BE49-F238E27FC236}">
                <a16:creationId xmlns:a16="http://schemas.microsoft.com/office/drawing/2014/main" id="{4494F6F1-E98F-480C-BB13-3EA87141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Проект предусматривает возможность отказа от биофильтров, кислородных станций и озонаторов.</a:t>
            </a:r>
          </a:p>
        </p:txBody>
      </p:sp>
    </p:spTree>
    <p:extLst>
      <p:ext uri="{BB962C8B-B14F-4D97-AF65-F5344CB8AC3E}">
        <p14:creationId xmlns:p14="http://schemas.microsoft.com/office/powerpoint/2010/main" val="174374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882FA2BF-1348-4A1E-9598-97247F0B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434BA1E-916F-418B-9A51-F207B3EE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СОСТАВ ХЛОРЕЛЛЫ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C6D7F99-0AF2-4E27-BFB0-D35F0008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Белок и микрокомпоненты формируют пищевую ценность хлореллы.</a:t>
            </a:r>
          </a:p>
        </p:txBody>
      </p:sp>
      <p:sp>
        <p:nvSpPr>
          <p:cNvPr id="4" name="table-bg">
            <a:extLst xmlns:a="http://schemas.openxmlformats.org/drawingml/2006/main">
              <a:ext uri="{FF2B5EF4-FFF2-40B4-BE49-F238E27FC236}">
                <a16:creationId xmlns:a16="http://schemas.microsoft.com/office/drawing/2014/main" id="{1B665157-FEAC-4CED-A1D3-6C568C24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3733800"/>
          </a:xfrm>
          <a:prstGeom xmlns:a="http://schemas.openxmlformats.org/drawingml/2006/main" prst="roundRect">
            <a:avLst>
              <a:gd name="adj" fmla="val 3061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DCE9E3"/>
            </a:solidFill>
            <a:prstDash val="solid"/>
          </a:ln>
        </p:spPr>
      </p:sp>
      <p:sp>
        <p:nvSpPr>
          <p:cNvPr id="5" name="table-header-bg-1">
            <a:extLst xmlns:a="http://schemas.openxmlformats.org/drawingml/2006/main">
              <a:ext uri="{FF2B5EF4-FFF2-40B4-BE49-F238E27FC236}">
                <a16:creationId xmlns:a16="http://schemas.microsoft.com/office/drawing/2014/main" id="{E5DB6143-911C-45C6-B962-845D50FF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2852928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63D35"/>
          </a:solidFill>
          <a:ln xmlns:a="http://schemas.openxmlformats.org/drawingml/2006/main" w="0">
            <a:solidFill>
              <a:srgbClr val="063D35"/>
            </a:solidFill>
            <a:prstDash val="solid"/>
          </a:ln>
        </p:spPr>
      </p:sp>
      <p:sp>
        <p:nvSpPr>
          <p:cNvPr id="6" name="table-header-1">
            <a:extLst xmlns:a="http://schemas.openxmlformats.org/drawingml/2006/main">
              <a:ext uri="{FF2B5EF4-FFF2-40B4-BE49-F238E27FC236}">
                <a16:creationId xmlns:a16="http://schemas.microsoft.com/office/drawing/2014/main" id="{FC880C45-2529-4DB4-898B-A333BB80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7645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Компонент</a:t>
            </a:r>
          </a:p>
        </p:txBody>
      </p:sp>
      <p:sp>
        <p:nvSpPr>
          <p:cNvPr id="7" name="table-header-bg-2">
            <a:extLst xmlns:a="http://schemas.openxmlformats.org/drawingml/2006/main">
              <a:ext uri="{FF2B5EF4-FFF2-40B4-BE49-F238E27FC236}">
                <a16:creationId xmlns:a16="http://schemas.microsoft.com/office/drawing/2014/main" id="{01B8C878-9CB8-4AE0-8835-405FCD79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528" y="2076450"/>
            <a:ext cx="8119872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8" name="table-header-2">
            <a:extLst xmlns:a="http://schemas.openxmlformats.org/drawingml/2006/main">
              <a:ext uri="{FF2B5EF4-FFF2-40B4-BE49-F238E27FC236}">
                <a16:creationId xmlns:a16="http://schemas.microsoft.com/office/drawing/2014/main" id="{85CB61C6-32E1-4E81-B962-496FA18F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207645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Содержание / характеристика</a:t>
            </a:r>
          </a:p>
        </p:txBody>
      </p:sp>
      <p:sp>
        <p:nvSpPr>
          <p:cNvPr id="9" name="table-cell-1-1">
            <a:extLst xmlns:a="http://schemas.openxmlformats.org/drawingml/2006/main">
              <a:ext uri="{FF2B5EF4-FFF2-40B4-BE49-F238E27FC236}">
                <a16:creationId xmlns:a16="http://schemas.microsoft.com/office/drawing/2014/main" id="{1750BFC2-C946-4A95-957D-70155349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Белок</a:t>
            </a:r>
          </a:p>
        </p:txBody>
      </p:sp>
      <p:sp>
        <p:nvSpPr>
          <p:cNvPr id="10" name="table-cell-1-2">
            <a:extLst xmlns:a="http://schemas.openxmlformats.org/drawingml/2006/main">
              <a:ext uri="{FF2B5EF4-FFF2-40B4-BE49-F238E27FC236}">
                <a16:creationId xmlns:a16="http://schemas.microsoft.com/office/drawing/2014/main" id="{F05BEBE8-8B31-4E6F-AC89-F1BDAEE7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259080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Более 50%; все десять незаменимых аминокислот</a:t>
            </a:r>
          </a:p>
        </p:txBody>
      </p:sp>
      <p:sp>
        <p:nvSpPr>
          <p:cNvPr id="11" name="table-row-rule-1">
            <a:extLst xmlns:a="http://schemas.openxmlformats.org/drawingml/2006/main">
              <a:ext uri="{FF2B5EF4-FFF2-40B4-BE49-F238E27FC236}">
                <a16:creationId xmlns:a16="http://schemas.microsoft.com/office/drawing/2014/main" id="{5789FE90-FA01-487C-A0ED-1CC07189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2" name="table-row-fill-2">
            <a:extLst xmlns:a="http://schemas.openxmlformats.org/drawingml/2006/main">
              <a:ext uri="{FF2B5EF4-FFF2-40B4-BE49-F238E27FC236}">
                <a16:creationId xmlns:a16="http://schemas.microsoft.com/office/drawing/2014/main" id="{A058FD9B-0C98-4C86-BB28-E43A00A3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13" name="table-cell-2-1">
            <a:extLst xmlns:a="http://schemas.openxmlformats.org/drawingml/2006/main">
              <a:ext uri="{FF2B5EF4-FFF2-40B4-BE49-F238E27FC236}">
                <a16:creationId xmlns:a16="http://schemas.microsoft.com/office/drawing/2014/main" id="{A01C0DD9-E005-4F65-86CA-8443385D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0515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Углеводы</a:t>
            </a:r>
          </a:p>
        </p:txBody>
      </p:sp>
      <p:sp>
        <p:nvSpPr>
          <p:cNvPr id="14" name="table-cell-2-2">
            <a:extLst xmlns:a="http://schemas.openxmlformats.org/drawingml/2006/main">
              <a:ext uri="{FF2B5EF4-FFF2-40B4-BE49-F238E27FC236}">
                <a16:creationId xmlns:a16="http://schemas.microsoft.com/office/drawing/2014/main" id="{F16EE4E1-DD7E-4710-96BA-B38D465B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310515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35% в общем составе</a:t>
            </a:r>
          </a:p>
        </p:txBody>
      </p:sp>
      <p:sp>
        <p:nvSpPr>
          <p:cNvPr id="15" name="table-row-rule-2">
            <a:extLst xmlns:a="http://schemas.openxmlformats.org/drawingml/2006/main">
              <a:ext uri="{FF2B5EF4-FFF2-40B4-BE49-F238E27FC236}">
                <a16:creationId xmlns:a16="http://schemas.microsoft.com/office/drawing/2014/main" id="{AB9F6EFD-BABA-48EF-8B84-50EEF02E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6" name="table-cell-3-1">
            <a:extLst xmlns:a="http://schemas.openxmlformats.org/drawingml/2006/main">
              <a:ext uri="{FF2B5EF4-FFF2-40B4-BE49-F238E27FC236}">
                <a16:creationId xmlns:a16="http://schemas.microsoft.com/office/drawing/2014/main" id="{00123E38-99A0-4181-85B1-9126011F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1950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Жиры</a:t>
            </a:r>
          </a:p>
        </p:txBody>
      </p:sp>
      <p:sp>
        <p:nvSpPr>
          <p:cNvPr id="17" name="table-cell-3-2">
            <a:extLst xmlns:a="http://schemas.openxmlformats.org/drawingml/2006/main">
              <a:ext uri="{FF2B5EF4-FFF2-40B4-BE49-F238E27FC236}">
                <a16:creationId xmlns:a16="http://schemas.microsoft.com/office/drawing/2014/main" id="{A6BA4C42-C489-45DF-91D4-25E071EF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361950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5% по общей формуле; диапазон 8–40%; Омега-3 и ненасыщенные кислоты</a:t>
            </a:r>
          </a:p>
        </p:txBody>
      </p:sp>
      <p:sp>
        <p:nvSpPr>
          <p:cNvPr id="18" name="table-row-rule-3">
            <a:extLst xmlns:a="http://schemas.openxmlformats.org/drawingml/2006/main">
              <a:ext uri="{FF2B5EF4-FFF2-40B4-BE49-F238E27FC236}">
                <a16:creationId xmlns:a16="http://schemas.microsoft.com/office/drawing/2014/main" id="{8BCD00AF-AFB1-49D9-A3FF-97BCEEF2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9" name="table-row-fill-4">
            <a:extLst xmlns:a="http://schemas.openxmlformats.org/drawingml/2006/main">
              <a:ext uri="{FF2B5EF4-FFF2-40B4-BE49-F238E27FC236}">
                <a16:creationId xmlns:a16="http://schemas.microsoft.com/office/drawing/2014/main" id="{B784ACD4-EB96-45B1-8CCB-29A857A3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3385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20" name="table-cell-4-1">
            <a:extLst xmlns:a="http://schemas.openxmlformats.org/drawingml/2006/main">
              <a:ext uri="{FF2B5EF4-FFF2-40B4-BE49-F238E27FC236}">
                <a16:creationId xmlns:a16="http://schemas.microsoft.com/office/drawing/2014/main" id="{15821994-43DC-4D05-9312-B2A4FD428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Минеральные соли / зола</a:t>
            </a:r>
          </a:p>
        </p:txBody>
      </p:sp>
      <p:sp>
        <p:nvSpPr>
          <p:cNvPr id="21" name="table-cell-4-2">
            <a:extLst xmlns:a="http://schemas.openxmlformats.org/drawingml/2006/main">
              <a:ext uri="{FF2B5EF4-FFF2-40B4-BE49-F238E27FC236}">
                <a16:creationId xmlns:a16="http://schemas.microsoft.com/office/drawing/2014/main" id="{8D6CD5AA-B663-49F8-91A4-4E9E2699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413385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10% по общей формуле; 5,5–10% сухого вещества; P, S, Mg, I</a:t>
            </a:r>
          </a:p>
        </p:txBody>
      </p:sp>
      <p:sp>
        <p:nvSpPr>
          <p:cNvPr id="22" name="table-row-rule-4">
            <a:extLst xmlns:a="http://schemas.openxmlformats.org/drawingml/2006/main">
              <a:ext uri="{FF2B5EF4-FFF2-40B4-BE49-F238E27FC236}">
                <a16:creationId xmlns:a16="http://schemas.microsoft.com/office/drawing/2014/main" id="{22692634-C720-4B13-A639-4A20479B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3" name="table-cell-5-1">
            <a:extLst xmlns:a="http://schemas.openxmlformats.org/drawingml/2006/main">
              <a:ext uri="{FF2B5EF4-FFF2-40B4-BE49-F238E27FC236}">
                <a16:creationId xmlns:a16="http://schemas.microsoft.com/office/drawing/2014/main" id="{F266A6B3-5C4C-4399-B5C4-6E5C9881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4820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Каротин</a:t>
            </a:r>
          </a:p>
        </p:txBody>
      </p:sp>
      <p:sp>
        <p:nvSpPr>
          <p:cNvPr id="24" name="table-cell-5-2">
            <a:extLst xmlns:a="http://schemas.openxmlformats.org/drawingml/2006/main">
              <a:ext uri="{FF2B5EF4-FFF2-40B4-BE49-F238E27FC236}">
                <a16:creationId xmlns:a16="http://schemas.microsoft.com/office/drawing/2014/main" id="{7E4EF89C-2D26-4F6F-A861-1598FD2C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464820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 3 раза больше, чем в травяной муке; предшественник витамина A</a:t>
            </a:r>
          </a:p>
        </p:txBody>
      </p:sp>
      <p:sp>
        <p:nvSpPr>
          <p:cNvPr id="25" name="table-row-rule-5">
            <a:extLst xmlns:a="http://schemas.openxmlformats.org/drawingml/2006/main">
              <a:ext uri="{FF2B5EF4-FFF2-40B4-BE49-F238E27FC236}">
                <a16:creationId xmlns:a16="http://schemas.microsoft.com/office/drawing/2014/main" id="{CC08BBA0-2FA7-4DB0-BCCB-11A422FE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6" name="table-row-fill-6">
            <a:extLst xmlns:a="http://schemas.openxmlformats.org/drawingml/2006/main">
              <a:ext uri="{FF2B5EF4-FFF2-40B4-BE49-F238E27FC236}">
                <a16:creationId xmlns:a16="http://schemas.microsoft.com/office/drawing/2014/main" id="{7C79F96D-9873-4CDE-A9C7-E8B69519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27" name="table-cell-6-1">
            <a:extLst xmlns:a="http://schemas.openxmlformats.org/drawingml/2006/main">
              <a:ext uri="{FF2B5EF4-FFF2-40B4-BE49-F238E27FC236}">
                <a16:creationId xmlns:a16="http://schemas.microsoft.com/office/drawing/2014/main" id="{BE21FDE2-2E27-421D-92DD-2368DD46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62550"/>
            <a:ext cx="2624328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Витамины</a:t>
            </a:r>
          </a:p>
        </p:txBody>
      </p:sp>
      <p:sp>
        <p:nvSpPr>
          <p:cNvPr id="28" name="table-cell-6-2">
            <a:extLst xmlns:a="http://schemas.openxmlformats.org/drawingml/2006/main">
              <a:ext uri="{FF2B5EF4-FFF2-40B4-BE49-F238E27FC236}">
                <a16:creationId xmlns:a16="http://schemas.microsoft.com/office/drawing/2014/main" id="{E1FA2D4E-ABAA-4157-A1FA-E28EB6AE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828" y="5162550"/>
            <a:ext cx="7891272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C, B12 и D</a:t>
            </a:r>
          </a:p>
        </p:txBody>
      </p:sp>
      <p:sp>
        <p:nvSpPr>
          <p:cNvPr id="29" name="table-row-rule-6">
            <a:extLst xmlns:a="http://schemas.openxmlformats.org/drawingml/2006/main">
              <a:ext uri="{FF2B5EF4-FFF2-40B4-BE49-F238E27FC236}">
                <a16:creationId xmlns:a16="http://schemas.microsoft.com/office/drawing/2014/main" id="{8E9F5974-4679-4B72-BF16-1D37104D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256641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59ED2C4D-63AF-4E0D-8CA5-6689F941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2303E75E-235A-4D6A-A665-C63177F5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ЭМ И ВОДОПОДГОТОВКА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115A970-5432-4EAF-9ACA-22A67DDE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ЭМ-технология и активированная вода образуют единый контур подготовки.</a:t>
            </a:r>
          </a:p>
        </p:txBody>
      </p:sp>
      <p:sp>
        <p:nvSpPr>
          <p:cNvPr id="4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F8491D6B-4EC3-403D-9148-C37F1057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7821EE32-34D0-499F-B074-16BDC380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FA24FA6A-8291-4163-9969-3E587305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stage-1">
            <a:extLst xmlns:a="http://schemas.openxmlformats.org/drawingml/2006/main">
              <a:ext uri="{FF2B5EF4-FFF2-40B4-BE49-F238E27FC236}">
                <a16:creationId xmlns:a16="http://schemas.microsoft.com/office/drawing/2014/main" id="{CA1781B0-A7BC-413B-92FC-70C51FDC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8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67B8BB86-700D-4F64-8B69-46183A6E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80+</a:t>
            </a:r>
          </a:p>
        </p:txBody>
      </p:sp>
      <p:sp>
        <p:nvSpPr>
          <p:cNvPr id="9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E6A9746F-60D9-4F9C-8475-E7F0697C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Штаммы ЭМ</a:t>
            </a:r>
          </a:p>
        </p:txBody>
      </p:sp>
      <p:sp>
        <p:nvSpPr>
          <p:cNvPr id="10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3766808C-74D6-4781-B493-D5B3294A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Микроорганизмы, регенерация и питательные вещества.</a:t>
            </a:r>
          </a:p>
        </p:txBody>
      </p:sp>
      <p:sp>
        <p:nvSpPr>
          <p:cNvPr id="11" name="stage-2">
            <a:extLst xmlns:a="http://schemas.openxmlformats.org/drawingml/2006/main">
              <a:ext uri="{FF2B5EF4-FFF2-40B4-BE49-F238E27FC236}">
                <a16:creationId xmlns:a16="http://schemas.microsoft.com/office/drawing/2014/main" id="{EF6EB6F8-990F-4DB5-B553-17DEEC2D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2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81A6323E-C81F-4C1A-AA31-98D1206E6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ЭМ + Chlorella</a:t>
            </a:r>
          </a:p>
        </p:txBody>
      </p:sp>
      <p:sp>
        <p:nvSpPr>
          <p:cNvPr id="13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B3B26D72-D35A-4601-B161-B1FCA620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Совмещение</a:t>
            </a:r>
          </a:p>
        </p:txBody>
      </p:sp>
      <p:sp>
        <p:nvSpPr>
          <p:cNvPr id="14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9DC91CCF-BAB1-4E80-89A2-6D415FCF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Усвоение компонентов и разложение плотной оболочки.</a:t>
            </a:r>
          </a:p>
        </p:txBody>
      </p:sp>
      <p:sp>
        <p:nvSpPr>
          <p:cNvPr id="15" name="stage-3">
            <a:extLst xmlns:a="http://schemas.openxmlformats.org/drawingml/2006/main">
              <a:ext uri="{FF2B5EF4-FFF2-40B4-BE49-F238E27FC236}">
                <a16:creationId xmlns:a16="http://schemas.microsoft.com/office/drawing/2014/main" id="{AEBE5C24-49FC-4400-BAD5-3D069134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6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9E067D02-8374-4406-AC01-40C315B04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−60…−200 мВ</a:t>
            </a:r>
          </a:p>
        </p:txBody>
      </p:sp>
      <p:sp>
        <p:nvSpPr>
          <p:cNvPr id="17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E5810424-77F5-476A-A750-5BD534BF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Католит</a:t>
            </a:r>
          </a:p>
        </p:txBody>
      </p:sp>
      <p:sp>
        <p:nvSpPr>
          <p:cNvPr id="18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7652B9E9-D44C-4DEE-B714-E9E71A76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Отрицательный ОВП активированной воды.</a:t>
            </a:r>
          </a:p>
        </p:txBody>
      </p:sp>
      <p:sp>
        <p:nvSpPr>
          <p:cNvPr id="19" name="stage-4">
            <a:extLst xmlns:a="http://schemas.openxmlformats.org/drawingml/2006/main">
              <a:ext uri="{FF2B5EF4-FFF2-40B4-BE49-F238E27FC236}">
                <a16:creationId xmlns:a16="http://schemas.microsoft.com/office/drawing/2014/main" id="{A3314EE8-9CF0-4FE1-A3C4-2EDDF128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0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7DE48969-588C-47F8-95C1-D9A3AB06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здоровье</a:t>
            </a:r>
          </a:p>
        </p:txBody>
      </p:sp>
      <p:sp>
        <p:nvSpPr>
          <p:cNvPr id="21" name="stage-title-4">
            <a:extLst xmlns:a="http://schemas.openxmlformats.org/drawingml/2006/main">
              <a:ext uri="{FF2B5EF4-FFF2-40B4-BE49-F238E27FC236}">
                <a16:creationId xmlns:a16="http://schemas.microsoft.com/office/drawing/2014/main" id="{FCF4C354-C906-4181-805B-D6EB3304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Результат</a:t>
            </a:r>
          </a:p>
        </p:txBody>
      </p:sp>
      <p:sp>
        <p:nvSpPr>
          <p:cNvPr id="22" name="stage-body-4">
            <a:extLst xmlns:a="http://schemas.openxmlformats.org/drawingml/2006/main">
              <a:ext uri="{FF2B5EF4-FFF2-40B4-BE49-F238E27FC236}">
                <a16:creationId xmlns:a16="http://schemas.microsoft.com/office/drawing/2014/main" id="{4F84C65A-5D5F-40F7-A1D0-FA1E7861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Рост, развитие, снижение отхода молоди и отказ от антибиотиков.</a:t>
            </a:r>
          </a:p>
        </p:txBody>
      </p:sp>
    </p:spTree>
    <p:extLst>
      <p:ext uri="{BB962C8B-B14F-4D97-AF65-F5344CB8AC3E}">
        <p14:creationId xmlns:p14="http://schemas.microsoft.com/office/powerpoint/2010/main" val="19261705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F5149388-6E54-4186-87C0-DEC3FC3B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2E316447-024F-450A-9EEB-DF9CB1E2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ИНТЕГРИРОВАННАЯ СХЕМА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52B84B-666A-4089-8C46-A4D35EE9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Мы объединяем подготовку корма, биологический компонент, воду и результат выращивания.</a:t>
            </a:r>
          </a:p>
        </p:txBody>
      </p:sp>
      <p:sp>
        <p:nvSpPr>
          <p:cNvPr id="4" name="integrated-arrow-1">
            <a:extLst xmlns:a="http://schemas.openxmlformats.org/drawingml/2006/main">
              <a:ext uri="{FF2B5EF4-FFF2-40B4-BE49-F238E27FC236}">
                <a16:creationId xmlns:a16="http://schemas.microsoft.com/office/drawing/2014/main" id="{2EBDDA70-B9B6-4399-9CDC-06F500F4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integrated-arrow-2">
            <a:extLst xmlns:a="http://schemas.openxmlformats.org/drawingml/2006/main">
              <a:ext uri="{FF2B5EF4-FFF2-40B4-BE49-F238E27FC236}">
                <a16:creationId xmlns:a16="http://schemas.microsoft.com/office/drawing/2014/main" id="{CAEE8F43-86AE-4D4C-AE30-57EC21B95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integrated-arrow-3">
            <a:extLst xmlns:a="http://schemas.openxmlformats.org/drawingml/2006/main">
              <a:ext uri="{FF2B5EF4-FFF2-40B4-BE49-F238E27FC236}">
                <a16:creationId xmlns:a16="http://schemas.microsoft.com/office/drawing/2014/main" id="{3F07B757-3685-4181-B680-6408DCC3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integrated-stage-1">
            <a:extLst xmlns:a="http://schemas.openxmlformats.org/drawingml/2006/main">
              <a:ext uri="{FF2B5EF4-FFF2-40B4-BE49-F238E27FC236}">
                <a16:creationId xmlns:a16="http://schemas.microsoft.com/office/drawing/2014/main" id="{80AEF780-8C6B-45D2-B670-FA87AD70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8" name="integrated-index-1">
            <a:extLst xmlns:a="http://schemas.openxmlformats.org/drawingml/2006/main">
              <a:ext uri="{FF2B5EF4-FFF2-40B4-BE49-F238E27FC236}">
                <a16:creationId xmlns:a16="http://schemas.microsoft.com/office/drawing/2014/main" id="{30138286-F58D-4ACE-8287-D31FFA19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9" name="integrated-title-1">
            <a:extLst xmlns:a="http://schemas.openxmlformats.org/drawingml/2006/main">
              <a:ext uri="{FF2B5EF4-FFF2-40B4-BE49-F238E27FC236}">
                <a16:creationId xmlns:a16="http://schemas.microsoft.com/office/drawing/2014/main" id="{1E853C25-E1F1-45E3-BA98-8BBD96FB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Проращивание</a:t>
            </a:r>
          </a:p>
        </p:txBody>
      </p:sp>
      <p:sp>
        <p:nvSpPr>
          <p:cNvPr id="10" name="integrated-body-1">
            <a:extLst xmlns:a="http://schemas.openxmlformats.org/drawingml/2006/main">
              <a:ext uri="{FF2B5EF4-FFF2-40B4-BE49-F238E27FC236}">
                <a16:creationId xmlns:a16="http://schemas.microsoft.com/office/drawing/2014/main" id="{62BD11EE-CB4F-48A9-8100-F84FDE8D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Зерно + электроактивированные растворы.</a:t>
            </a:r>
          </a:p>
        </p:txBody>
      </p:sp>
      <p:sp>
        <p:nvSpPr>
          <p:cNvPr id="11" name="integrated-stage-2">
            <a:extLst xmlns:a="http://schemas.openxmlformats.org/drawingml/2006/main">
              <a:ext uri="{FF2B5EF4-FFF2-40B4-BE49-F238E27FC236}">
                <a16:creationId xmlns:a16="http://schemas.microsoft.com/office/drawing/2014/main" id="{7E5469E9-C346-48D3-8810-644CE0D4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2" name="integrated-index-2">
            <a:extLst xmlns:a="http://schemas.openxmlformats.org/drawingml/2006/main">
              <a:ext uri="{FF2B5EF4-FFF2-40B4-BE49-F238E27FC236}">
                <a16:creationId xmlns:a16="http://schemas.microsoft.com/office/drawing/2014/main" id="{49B40BC5-868F-464F-AD52-1A58118A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3" name="integrated-title-2">
            <a:extLst xmlns:a="http://schemas.openxmlformats.org/drawingml/2006/main">
              <a:ext uri="{FF2B5EF4-FFF2-40B4-BE49-F238E27FC236}">
                <a16:creationId xmlns:a16="http://schemas.microsoft.com/office/drawing/2014/main" id="{A10DEBBD-E338-48D4-929A-F6ADF1CF3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Хлорелла</a:t>
            </a:r>
          </a:p>
        </p:txBody>
      </p:sp>
      <p:sp>
        <p:nvSpPr>
          <p:cNvPr id="14" name="integrated-body-2">
            <a:extLst xmlns:a="http://schemas.openxmlformats.org/drawingml/2006/main">
              <a:ext uri="{FF2B5EF4-FFF2-40B4-BE49-F238E27FC236}">
                <a16:creationId xmlns:a16="http://schemas.microsoft.com/office/drawing/2014/main" id="{B221C342-8655-4D6C-A7F2-8945204A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Кормовой и водный биокомпонент.</a:t>
            </a:r>
          </a:p>
        </p:txBody>
      </p:sp>
      <p:sp>
        <p:nvSpPr>
          <p:cNvPr id="15" name="integrated-stage-3">
            <a:extLst xmlns:a="http://schemas.openxmlformats.org/drawingml/2006/main">
              <a:ext uri="{FF2B5EF4-FFF2-40B4-BE49-F238E27FC236}">
                <a16:creationId xmlns:a16="http://schemas.microsoft.com/office/drawing/2014/main" id="{206D45C1-7CBE-4726-859E-D7C79ABB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6" name="integrated-index-3">
            <a:extLst xmlns:a="http://schemas.openxmlformats.org/drawingml/2006/main">
              <a:ext uri="{FF2B5EF4-FFF2-40B4-BE49-F238E27FC236}">
                <a16:creationId xmlns:a16="http://schemas.microsoft.com/office/drawing/2014/main" id="{E54C8E55-03A7-4316-BAD7-9EEAA507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7" name="integrated-title-3">
            <a:extLst xmlns:a="http://schemas.openxmlformats.org/drawingml/2006/main">
              <a:ext uri="{FF2B5EF4-FFF2-40B4-BE49-F238E27FC236}">
                <a16:creationId xmlns:a16="http://schemas.microsoft.com/office/drawing/2014/main" id="{4924FA04-B24F-4FC9-AA39-4A17C8DF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Водная среда</a:t>
            </a:r>
          </a:p>
        </p:txBody>
      </p:sp>
      <p:sp>
        <p:nvSpPr>
          <p:cNvPr id="18" name="integrated-body-3">
            <a:extLst xmlns:a="http://schemas.openxmlformats.org/drawingml/2006/main">
              <a:ext uri="{FF2B5EF4-FFF2-40B4-BE49-F238E27FC236}">
                <a16:creationId xmlns:a16="http://schemas.microsoft.com/office/drawing/2014/main" id="{28AF0ABF-35D1-473B-9E2C-C9C369C4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Очистка, кислород и УЗВ.</a:t>
            </a:r>
          </a:p>
        </p:txBody>
      </p:sp>
      <p:sp>
        <p:nvSpPr>
          <p:cNvPr id="19" name="integrated-stage-4">
            <a:extLst xmlns:a="http://schemas.openxmlformats.org/drawingml/2006/main">
              <a:ext uri="{FF2B5EF4-FFF2-40B4-BE49-F238E27FC236}">
                <a16:creationId xmlns:a16="http://schemas.microsoft.com/office/drawing/2014/main" id="{A8BFB840-E9C1-44BB-B3EA-A15F73A56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0" name="integrated-index-4">
            <a:extLst xmlns:a="http://schemas.openxmlformats.org/drawingml/2006/main">
              <a:ext uri="{FF2B5EF4-FFF2-40B4-BE49-F238E27FC236}">
                <a16:creationId xmlns:a16="http://schemas.microsoft.com/office/drawing/2014/main" id="{908874F0-BF87-4401-BD6E-CD9394A1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21" name="integrated-title-4">
            <a:extLst xmlns:a="http://schemas.openxmlformats.org/drawingml/2006/main">
              <a:ext uri="{FF2B5EF4-FFF2-40B4-BE49-F238E27FC236}">
                <a16:creationId xmlns:a16="http://schemas.microsoft.com/office/drawing/2014/main" id="{332A3A11-185D-40A1-9285-A96A90807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Выращивание</a:t>
            </a:r>
          </a:p>
        </p:txBody>
      </p:sp>
      <p:sp>
        <p:nvSpPr>
          <p:cNvPr id="22" name="integrated-body-4">
            <a:extLst xmlns:a="http://schemas.openxmlformats.org/drawingml/2006/main">
              <a:ext uri="{FF2B5EF4-FFF2-40B4-BE49-F238E27FC236}">
                <a16:creationId xmlns:a16="http://schemas.microsoft.com/office/drawing/2014/main" id="{FA052635-A6CB-44EC-9859-1B750550E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Рост рыбы и снижение отходов как проектные показатели.</a:t>
            </a:r>
          </a:p>
        </p:txBody>
      </p:sp>
      <p:sp>
        <p:nvSpPr>
          <p:cNvPr id="23" name="integrated-note">
            <a:extLst xmlns:a="http://schemas.openxmlformats.org/drawingml/2006/main">
              <a:ext uri="{FF2B5EF4-FFF2-40B4-BE49-F238E27FC236}">
                <a16:creationId xmlns:a16="http://schemas.microsoft.com/office/drawing/2014/main" id="{A8E13581-2B96-4C81-8079-D07B8515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9728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Единый контур сохраняет показатели проращивания, роста, отходов и водоподготовки.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val="16472182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2026-06-24T09:11:05.8440000Z</dcterms:created>
  <dcterms:modified xsi:type="dcterms:W3CDTF">2026-06-24T09:11:05.8440000Z</dcterms:modified>
</coreProperties>
</file>