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slides/charts/chart1.xml" ContentType="application/vnd.openxmlformats-officedocument.drawingml.chart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cba45c11fe84f11" /><Relationship Type="http://schemas.openxmlformats.org/officeDocument/2006/relationships/extended-properties" Target="/docProps/app.xml" Id="R8a4042a77b87438d" /><Relationship Type="http://schemas.openxmlformats.org/officeDocument/2006/relationships/officeDocument" Target="/ppt/presentation.xml" Id="R202733ff39c74f6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19780511e434120"/>
  </p:sldMasterIdLst>
  <p:notesMasterIdLst>
    <p:notesMasterId xmlns:r="http://schemas.openxmlformats.org/officeDocument/2006/relationships" r:id="Rc22d6822bbb844a4"/>
  </p:notesMasterIdLst>
  <p:sldIdLst>
    <p:sldId xmlns:r="http://schemas.openxmlformats.org/officeDocument/2006/relationships" id="256" r:id="R3264e1c245db424c"/>
    <p:sldId xmlns:r="http://schemas.openxmlformats.org/officeDocument/2006/relationships" id="257" r:id="R30844c1fa81146aa"/>
    <p:sldId xmlns:r="http://schemas.openxmlformats.org/officeDocument/2006/relationships" id="258" r:id="R771c2debad7a447d"/>
    <p:sldId xmlns:r="http://schemas.openxmlformats.org/officeDocument/2006/relationships" id="259" r:id="Ra63533e848174076"/>
    <p:sldId xmlns:r="http://schemas.openxmlformats.org/officeDocument/2006/relationships" id="260" r:id="R08bfa34e428940db"/>
    <p:sldId xmlns:r="http://schemas.openxmlformats.org/officeDocument/2006/relationships" id="261" r:id="R3c79d638f38c4e83"/>
    <p:sldId xmlns:r="http://schemas.openxmlformats.org/officeDocument/2006/relationships" id="262" r:id="R387394a14c244a0f"/>
    <p:sldId xmlns:r="http://schemas.openxmlformats.org/officeDocument/2006/relationships" id="263" r:id="R49563986c3874fc5"/>
    <p:sldId xmlns:r="http://schemas.openxmlformats.org/officeDocument/2006/relationships" id="264" r:id="R7236d0cad4844a2a"/>
    <p:sldId xmlns:r="http://schemas.openxmlformats.org/officeDocument/2006/relationships" id="265" r:id="R00ffc8bb8c0c4b1c"/>
    <p:sldId xmlns:r="http://schemas.openxmlformats.org/officeDocument/2006/relationships" id="266" r:id="R1c1b1028fb4242e7"/>
    <p:sldId xmlns:r="http://schemas.openxmlformats.org/officeDocument/2006/relationships" id="267" r:id="R0a7c59e1fe4a4353"/>
    <p:sldId xmlns:r="http://schemas.openxmlformats.org/officeDocument/2006/relationships" id="268" r:id="R0f98fcf9f8c14847"/>
    <p:sldId xmlns:r="http://schemas.openxmlformats.org/officeDocument/2006/relationships" id="269" r:id="R96de27e94a10438d"/>
    <p:sldId xmlns:r="http://schemas.openxmlformats.org/officeDocument/2006/relationships" id="270" r:id="Ra2dc33fbe05f416f"/>
    <p:sldId xmlns:r="http://schemas.openxmlformats.org/officeDocument/2006/relationships" id="271" r:id="Rd9bd07f08a2d4d42"/>
    <p:sldId xmlns:r="http://schemas.openxmlformats.org/officeDocument/2006/relationships" id="272" r:id="R7fd9397d9f874d39"/>
    <p:sldId xmlns:r="http://schemas.openxmlformats.org/officeDocument/2006/relationships" id="273" r:id="Raea7706a3a234de9"/>
    <p:sldId xmlns:r="http://schemas.openxmlformats.org/officeDocument/2006/relationships" id="274" r:id="Ra4834991f9bb42aa"/>
    <p:sldId xmlns:r="http://schemas.openxmlformats.org/officeDocument/2006/relationships" id="275" r:id="R9bc5b0bbdfed42f9"/>
    <p:sldId xmlns:r="http://schemas.openxmlformats.org/officeDocument/2006/relationships" id="276" r:id="Rfa6501427b144c65"/>
    <p:sldId xmlns:r="http://schemas.openxmlformats.org/officeDocument/2006/relationships" id="277" r:id="R61dc6a70a6484de8"/>
    <p:sldId xmlns:r="http://schemas.openxmlformats.org/officeDocument/2006/relationships" id="278" r:id="R475434f6daad4de8"/>
    <p:sldId xmlns:r="http://schemas.openxmlformats.org/officeDocument/2006/relationships" id="279" r:id="R11f8126050a442d2"/>
    <p:sldId xmlns:r="http://schemas.openxmlformats.org/officeDocument/2006/relationships" id="280" r:id="R2c94d32464e74094"/>
    <p:sldId xmlns:r="http://schemas.openxmlformats.org/officeDocument/2006/relationships" id="281" r:id="R772f103636404900"/>
    <p:sldId xmlns:r="http://schemas.openxmlformats.org/officeDocument/2006/relationships" id="282" r:id="R04eacecde46b434e"/>
    <p:sldId xmlns:r="http://schemas.openxmlformats.org/officeDocument/2006/relationships" id="283" r:id="R513a50d229dd4477"/>
    <p:sldId xmlns:r="http://schemas.openxmlformats.org/officeDocument/2006/relationships" id="284" r:id="R9b708dc74f3248c6"/>
    <p:sldId xmlns:r="http://schemas.openxmlformats.org/officeDocument/2006/relationships" id="285" r:id="R5c82dc6196df4fdf"/>
    <p:sldId xmlns:r="http://schemas.openxmlformats.org/officeDocument/2006/relationships" id="286" r:id="Rbffb03b6eba34ab6"/>
    <p:sldId xmlns:r="http://schemas.openxmlformats.org/officeDocument/2006/relationships" id="287" r:id="Rcc98ce3635284ddd"/>
    <p:sldId xmlns:r="http://schemas.openxmlformats.org/officeDocument/2006/relationships" id="288" r:id="Rc8c77317f9794033"/>
    <p:sldId xmlns:r="http://schemas.openxmlformats.org/officeDocument/2006/relationships" id="289" r:id="Rc61111651fe044bf"/>
    <p:sldId xmlns:r="http://schemas.openxmlformats.org/officeDocument/2006/relationships" id="290" r:id="Rad54659ef61947b2"/>
    <p:sldId xmlns:r="http://schemas.openxmlformats.org/officeDocument/2006/relationships" id="291" r:id="Rdf43aba7faa84d6f"/>
  </p:sldIdLst>
  <p:sldSz cx="12192000" cy="6858000"/>
  <p:notesSz cx="6858000" cy="9144000"/>
  <p:defaultTextStyle>
    <a:defPPr xmlns:a="http://schemas.openxmlformats.org/drawingml/2006/main">
      <a:defRPr lang="en-US"/>
    </a:defPPr>
    <a:lvl1pPr xmlns:a="http://schemas.openxmlformats.org/drawingml/2006/main"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xmlns:a="http://schemas.openxmlformats.org/drawingml/2006/main"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xmlns:a="http://schemas.openxmlformats.org/drawingml/2006/main"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xmlns:a="http://schemas.openxmlformats.org/drawingml/2006/main"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xmlns:a="http://schemas.openxmlformats.org/drawingml/2006/main"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xmlns:a="http://schemas.openxmlformats.org/drawingml/2006/main"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xmlns:a="http://schemas.openxmlformats.org/drawingml/2006/main"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xmlns:a="http://schemas.openxmlformats.org/drawingml/2006/main"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xmlns:a="http://schemas.openxmlformats.org/drawingml/2006/main"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84b42fa37dc4f26" /><Relationship Type="http://schemas.openxmlformats.org/officeDocument/2006/relationships/slideMaster" Target="/ppt/slideMasters/slideMaster1.xml" Id="Rf19780511e434120" /><Relationship Type="http://schemas.openxmlformats.org/officeDocument/2006/relationships/notesMaster" Target="/ppt/notesMasters/notesMaster1.xml" Id="Rc22d6822bbb844a4" /><Relationship Type="http://schemas.openxmlformats.org/officeDocument/2006/relationships/presProps" Target="/ppt/presProps.xml" Id="R5b3e341d3bff4706" /><Relationship Type="http://schemas.openxmlformats.org/officeDocument/2006/relationships/tableStyles" Target="/ppt/tableStyles.xml" Id="Rf3dab9e4abf44a21" /><Relationship Type="http://schemas.openxmlformats.org/officeDocument/2006/relationships/slide" Target="/ppt/slides/slide1.xml" Id="R3264e1c245db424c" /><Relationship Type="http://schemas.openxmlformats.org/officeDocument/2006/relationships/slide" Target="/ppt/slides/slide2.xml" Id="R30844c1fa81146aa" /><Relationship Type="http://schemas.openxmlformats.org/officeDocument/2006/relationships/slide" Target="/ppt/slides/slide3.xml" Id="R771c2debad7a447d" /><Relationship Type="http://schemas.openxmlformats.org/officeDocument/2006/relationships/slide" Target="/ppt/slides/slide4.xml" Id="Ra63533e848174076" /><Relationship Type="http://schemas.openxmlformats.org/officeDocument/2006/relationships/slide" Target="/ppt/slides/slide5.xml" Id="R08bfa34e428940db" /><Relationship Type="http://schemas.openxmlformats.org/officeDocument/2006/relationships/slide" Target="/ppt/slides/slide6.xml" Id="R3c79d638f38c4e83" /><Relationship Type="http://schemas.openxmlformats.org/officeDocument/2006/relationships/slide" Target="/ppt/slides/slide7.xml" Id="R387394a14c244a0f" /><Relationship Type="http://schemas.openxmlformats.org/officeDocument/2006/relationships/slide" Target="/ppt/slides/slide8.xml" Id="R49563986c3874fc5" /><Relationship Type="http://schemas.openxmlformats.org/officeDocument/2006/relationships/slide" Target="/ppt/slides/slide9.xml" Id="R7236d0cad4844a2a" /><Relationship Type="http://schemas.openxmlformats.org/officeDocument/2006/relationships/slide" Target="/ppt/slides/slide10.xml" Id="R00ffc8bb8c0c4b1c" /><Relationship Type="http://schemas.openxmlformats.org/officeDocument/2006/relationships/slide" Target="/ppt/slides/slide11.xml" Id="R1c1b1028fb4242e7" /><Relationship Type="http://schemas.openxmlformats.org/officeDocument/2006/relationships/slide" Target="/ppt/slides/slide12.xml" Id="R0a7c59e1fe4a4353" /><Relationship Type="http://schemas.openxmlformats.org/officeDocument/2006/relationships/slide" Target="/ppt/slides/slide13.xml" Id="R0f98fcf9f8c14847" /><Relationship Type="http://schemas.openxmlformats.org/officeDocument/2006/relationships/slide" Target="/ppt/slides/slide14.xml" Id="R96de27e94a10438d" /><Relationship Type="http://schemas.openxmlformats.org/officeDocument/2006/relationships/slide" Target="/ppt/slides/slide15.xml" Id="Ra2dc33fbe05f416f" /><Relationship Type="http://schemas.openxmlformats.org/officeDocument/2006/relationships/slide" Target="/ppt/slides/slide16.xml" Id="Rd9bd07f08a2d4d42" /><Relationship Type="http://schemas.openxmlformats.org/officeDocument/2006/relationships/slide" Target="/ppt/slides/slide17.xml" Id="R7fd9397d9f874d39" /><Relationship Type="http://schemas.openxmlformats.org/officeDocument/2006/relationships/slide" Target="/ppt/slides/slide18.xml" Id="Raea7706a3a234de9" /><Relationship Type="http://schemas.openxmlformats.org/officeDocument/2006/relationships/slide" Target="/ppt/slides/slide19.xml" Id="Ra4834991f9bb42aa" /><Relationship Type="http://schemas.openxmlformats.org/officeDocument/2006/relationships/slide" Target="/ppt/slides/slide20.xml" Id="R9bc5b0bbdfed42f9" /><Relationship Type="http://schemas.openxmlformats.org/officeDocument/2006/relationships/slide" Target="/ppt/slides/slide21.xml" Id="Rfa6501427b144c65" /><Relationship Type="http://schemas.openxmlformats.org/officeDocument/2006/relationships/slide" Target="/ppt/slides/slide22.xml" Id="R61dc6a70a6484de8" /><Relationship Type="http://schemas.openxmlformats.org/officeDocument/2006/relationships/slide" Target="/ppt/slides/slide23.xml" Id="R475434f6daad4de8" /><Relationship Type="http://schemas.openxmlformats.org/officeDocument/2006/relationships/slide" Target="/ppt/slides/slide24.xml" Id="R11f8126050a442d2" /><Relationship Type="http://schemas.openxmlformats.org/officeDocument/2006/relationships/slide" Target="/ppt/slides/slide25.xml" Id="R2c94d32464e74094" /><Relationship Type="http://schemas.openxmlformats.org/officeDocument/2006/relationships/slide" Target="/ppt/slides/slide26.xml" Id="R772f103636404900" /><Relationship Type="http://schemas.openxmlformats.org/officeDocument/2006/relationships/slide" Target="/ppt/slides/slide27.xml" Id="R04eacecde46b434e" /><Relationship Type="http://schemas.openxmlformats.org/officeDocument/2006/relationships/slide" Target="/ppt/slides/slide28.xml" Id="R513a50d229dd4477" /><Relationship Type="http://schemas.openxmlformats.org/officeDocument/2006/relationships/slide" Target="/ppt/slides/slide29.xml" Id="R9b708dc74f3248c6" /><Relationship Type="http://schemas.openxmlformats.org/officeDocument/2006/relationships/slide" Target="/ppt/slides/slide30.xml" Id="R5c82dc6196df4fdf" /><Relationship Type="http://schemas.openxmlformats.org/officeDocument/2006/relationships/slide" Target="/ppt/slides/slide31.xml" Id="Rbffb03b6eba34ab6" /><Relationship Type="http://schemas.openxmlformats.org/officeDocument/2006/relationships/slide" Target="/ppt/slides/slide32.xml" Id="Rcc98ce3635284ddd" /><Relationship Type="http://schemas.openxmlformats.org/officeDocument/2006/relationships/slide" Target="/ppt/slides/slide33.xml" Id="Rc8c77317f9794033" /><Relationship Type="http://schemas.openxmlformats.org/officeDocument/2006/relationships/slide" Target="/ppt/slides/slide34.xml" Id="Rc61111651fe044bf" /><Relationship Type="http://schemas.openxmlformats.org/officeDocument/2006/relationships/slide" Target="/ppt/slides/slide35.xml" Id="Rad54659ef61947b2" /><Relationship Type="http://schemas.openxmlformats.org/officeDocument/2006/relationships/slide" Target="/ppt/slides/slide36.xml" Id="Rdf43aba7faa84d6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4c37fdf2631484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3418ce959c14ccd" /><Relationship Type="http://schemas.openxmlformats.org/officeDocument/2006/relationships/notesMaster" Target="/ppt/notesMasters/notesMaster1.xml" Id="Rbf47d170a5b5401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126e01a5e5a4822" /><Relationship Type="http://schemas.openxmlformats.org/officeDocument/2006/relationships/notesMaster" Target="/ppt/notesMasters/notesMaster1.xml" Id="R492904c453c44bc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74b5bf52bc948ea" /><Relationship Type="http://schemas.openxmlformats.org/officeDocument/2006/relationships/notesMaster" Target="/ppt/notesMasters/notesMaster1.xml" Id="R05a0efd1575c4e4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36d42e5aa2b480f" /><Relationship Type="http://schemas.openxmlformats.org/officeDocument/2006/relationships/notesMaster" Target="/ppt/notesMasters/notesMaster1.xml" Id="Rf9a7617a50c9432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f043c34bcef4573" /><Relationship Type="http://schemas.openxmlformats.org/officeDocument/2006/relationships/notesMaster" Target="/ppt/notesMasters/notesMaster1.xml" Id="Rbf68f1b08ad1460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712db9f84d34009" /><Relationship Type="http://schemas.openxmlformats.org/officeDocument/2006/relationships/notesMaster" Target="/ppt/notesMasters/notesMaster1.xml" Id="Rc41411b0079c407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be4da8eedfb4a33" /><Relationship Type="http://schemas.openxmlformats.org/officeDocument/2006/relationships/notesMaster" Target="/ppt/notesMasters/notesMaster1.xml" Id="Rdb3f27d4227c4c6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4ba16cb8eb0420b" /><Relationship Type="http://schemas.openxmlformats.org/officeDocument/2006/relationships/notesMaster" Target="/ppt/notesMasters/notesMaster1.xml" Id="R0362536b78c0410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564fd38e93f4aa8" /><Relationship Type="http://schemas.openxmlformats.org/officeDocument/2006/relationships/notesMaster" Target="/ppt/notesMasters/notesMaster1.xml" Id="Re2aa0ba0659a416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b61f11980e54f0c" /><Relationship Type="http://schemas.openxmlformats.org/officeDocument/2006/relationships/notesMaster" Target="/ppt/notesMasters/notesMaster1.xml" Id="Rbc898fa035da4d4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70df0ac54b9447f" /><Relationship Type="http://schemas.openxmlformats.org/officeDocument/2006/relationships/notesMaster" Target="/ppt/notesMasters/notesMaster1.xml" Id="R9d9f5ab4ab6c4dc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72e029d2b3a4c74" /><Relationship Type="http://schemas.openxmlformats.org/officeDocument/2006/relationships/notesMaster" Target="/ppt/notesMasters/notesMaster1.xml" Id="R696152d45e23459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8dbc551ead148d2" /><Relationship Type="http://schemas.openxmlformats.org/officeDocument/2006/relationships/notesMaster" Target="/ppt/notesMasters/notesMaster1.xml" Id="R2d83dc00055e4f9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09b7d8cb523422a" /><Relationship Type="http://schemas.openxmlformats.org/officeDocument/2006/relationships/notesMaster" Target="/ppt/notesMasters/notesMaster1.xml" Id="R17c857d6a352418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ef7e31a4a124924" /><Relationship Type="http://schemas.openxmlformats.org/officeDocument/2006/relationships/notesMaster" Target="/ppt/notesMasters/notesMaster1.xml" Id="Rd1d8c8c5d0044c02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dbcae5421fe2436e" /><Relationship Type="http://schemas.openxmlformats.org/officeDocument/2006/relationships/notesMaster" Target="/ppt/notesMasters/notesMaster1.xml" Id="Rd54c2f5539104af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1e23e03dd3846d3" /><Relationship Type="http://schemas.openxmlformats.org/officeDocument/2006/relationships/notesMaster" Target="/ppt/notesMasters/notesMaster1.xml" Id="R0ca4a8326f1a4723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9aeedb6a655e4ec0" /><Relationship Type="http://schemas.openxmlformats.org/officeDocument/2006/relationships/notesMaster" Target="/ppt/notesMasters/notesMaster1.xml" Id="Reaf0468ba6b54113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542d448b4a2548a5" /><Relationship Type="http://schemas.openxmlformats.org/officeDocument/2006/relationships/notesMaster" Target="/ppt/notesMasters/notesMaster1.xml" Id="R2faf4e7ba28349b3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a68165bdb3244861" /><Relationship Type="http://schemas.openxmlformats.org/officeDocument/2006/relationships/notesMaster" Target="/ppt/notesMasters/notesMaster1.xml" Id="Rbb64ac096e994ffc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e968355d70f64534" /><Relationship Type="http://schemas.openxmlformats.org/officeDocument/2006/relationships/notesMaster" Target="/ppt/notesMasters/notesMaster1.xml" Id="Rc19d2ac41655455e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0872eb68f1a5435f" /><Relationship Type="http://schemas.openxmlformats.org/officeDocument/2006/relationships/notesMaster" Target="/ppt/notesMasters/notesMaster1.xml" Id="R4f28e81f04314545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44c2f804c4a44901" /><Relationship Type="http://schemas.openxmlformats.org/officeDocument/2006/relationships/notesMaster" Target="/ppt/notesMasters/notesMaster1.xml" Id="Ra1d4c1fca3574caa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a95a33a8659f4243" /><Relationship Type="http://schemas.openxmlformats.org/officeDocument/2006/relationships/notesMaster" Target="/ppt/notesMasters/notesMaster1.xml" Id="R6cba1e8bac094bf2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46c85f6b9d264fd3" /><Relationship Type="http://schemas.openxmlformats.org/officeDocument/2006/relationships/notesMaster" Target="/ppt/notesMasters/notesMaster1.xml" Id="R2c13751862224de5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25942fc0b93b43cd" /><Relationship Type="http://schemas.openxmlformats.org/officeDocument/2006/relationships/notesMaster" Target="/ppt/notesMasters/notesMaster1.xml" Id="R43cf5b416c2246d8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4714e743a5924f0e" /><Relationship Type="http://schemas.openxmlformats.org/officeDocument/2006/relationships/notesMaster" Target="/ppt/notesMasters/notesMaster1.xml" Id="Rd3fd7fa046d24e9e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074dcd5ef03442dd" /><Relationship Type="http://schemas.openxmlformats.org/officeDocument/2006/relationships/notesMaster" Target="/ppt/notesMasters/notesMaster1.xml" Id="Reabe1c980fe1478c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19b223e4938f4566" /><Relationship Type="http://schemas.openxmlformats.org/officeDocument/2006/relationships/notesMaster" Target="/ppt/notesMasters/notesMaster1.xml" Id="R1966eaf030134305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87270b1214314005" /><Relationship Type="http://schemas.openxmlformats.org/officeDocument/2006/relationships/notesMaster" Target="/ppt/notesMasters/notesMaster1.xml" Id="Rdd0a50b9761d47b0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209c1abb7b3f43d5" /><Relationship Type="http://schemas.openxmlformats.org/officeDocument/2006/relationships/notesMaster" Target="/ppt/notesMasters/notesMaster1.xml" Id="Re28a963bc4174ba2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88bc40469cf24b56" /><Relationship Type="http://schemas.openxmlformats.org/officeDocument/2006/relationships/notesMaster" Target="/ppt/notesMasters/notesMaster1.xml" Id="R2314cd6f814d4524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4ac9e8c5ced24d0a" /><Relationship Type="http://schemas.openxmlformats.org/officeDocument/2006/relationships/notesMaster" Target="/ppt/notesMasters/notesMaster1.xml" Id="R2280bdf918c44c34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3b147e2516ca421a" /><Relationship Type="http://schemas.openxmlformats.org/officeDocument/2006/relationships/notesMaster" Target="/ppt/notesMasters/notesMaster1.xml" Id="Re0d988b8ec204372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e89dc1d9dc5f4c52" /><Relationship Type="http://schemas.openxmlformats.org/officeDocument/2006/relationships/notesMaster" Target="/ppt/notesMasters/notesMaster1.xml" Id="Rb7de2bafb9084e97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59f5b9f172e94a8a" /><Relationship Type="http://schemas.openxmlformats.org/officeDocument/2006/relationships/notesMaster" Target="/ppt/notesMasters/notesMaster1.xml" Id="R5f37d618fd1d40b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842e32617dc474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615058deb814928" /><Relationship Type="http://schemas.openxmlformats.org/officeDocument/2006/relationships/slideLayout" Target="/ppt/slideLayouts/slideLayout1.xml" Id="R622e32489d5b426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22e32489d5b426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8a79e452e048fe" /><Relationship Type="http://schemas.openxmlformats.org/officeDocument/2006/relationships/image" Target="/ppt/media/image.png" Id="R10a1c149b4ea41f1" /><Relationship Type="http://schemas.openxmlformats.org/officeDocument/2006/relationships/notesSlide" Target="/ppt/notesSlides/notesSlide1.xml" Id="R8fcc607eca57460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213d1d36044b63" /><Relationship Type="http://schemas.openxmlformats.org/officeDocument/2006/relationships/image" Target="/ppt/media/image2.png" Id="R788f498e54ce4041" /><Relationship Type="http://schemas.openxmlformats.org/officeDocument/2006/relationships/notesSlide" Target="/ppt/notesSlides/notesSlide2.xml" Id="R248fb5f880e74bf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18441ff3444cfe" /><Relationship Type="http://schemas.openxmlformats.org/officeDocument/2006/relationships/image" Target="/ppt/media/image3.png" Id="R84eb148a185141f4" /><Relationship Type="http://schemas.openxmlformats.org/officeDocument/2006/relationships/notesSlide" Target="/ppt/notesSlides/notesSlide3.xml" Id="Rd74305785c6542f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c33b977f2f4d93" /><Relationship Type="http://schemas.openxmlformats.org/officeDocument/2006/relationships/notesSlide" Target="/ppt/notesSlides/notesSlide4.xml" Id="R91c149f398f9486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3f49e3501a4edc" /><Relationship Type="http://schemas.openxmlformats.org/officeDocument/2006/relationships/notesSlide" Target="/ppt/notesSlides/notesSlide5.xml" Id="R47e492c418b0487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349ccad4ad4af7" /><Relationship Type="http://schemas.openxmlformats.org/officeDocument/2006/relationships/notesSlide" Target="/ppt/notesSlides/notesSlide6.xml" Id="R2baf1d9665f9494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c1c64b8c0b4d8c" /><Relationship Type="http://schemas.openxmlformats.org/officeDocument/2006/relationships/notesSlide" Target="/ppt/notesSlides/notesSlide7.xml" Id="R31a2ccc6e4dd47a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8186b5cc4e4f22" /><Relationship Type="http://schemas.openxmlformats.org/officeDocument/2006/relationships/image" Target="/ppt/media/image4.png" Id="Rf8b44703fc134b54" /><Relationship Type="http://schemas.openxmlformats.org/officeDocument/2006/relationships/notesSlide" Target="/ppt/notesSlides/notesSlide8.xml" Id="R7f89dd1cafcc44a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2ac9dfc9c34dbd" /><Relationship Type="http://schemas.openxmlformats.org/officeDocument/2006/relationships/notesSlide" Target="/ppt/notesSlides/notesSlide9.xml" Id="Rf4d1db507bdc499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0146504d444341" /><Relationship Type="http://schemas.openxmlformats.org/officeDocument/2006/relationships/notesSlide" Target="/ppt/notesSlides/notesSlide10.xml" Id="R39e80a9995cc44a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1dd8149023480f" /><Relationship Type="http://schemas.openxmlformats.org/officeDocument/2006/relationships/notesSlide" Target="/ppt/notesSlides/notesSlide11.xml" Id="R136f536534404bb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f8fda19eec4076" /><Relationship Type="http://schemas.openxmlformats.org/officeDocument/2006/relationships/notesSlide" Target="/ppt/notesSlides/notesSlide12.xml" Id="Rfbbb49ef3dfd478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a0a559d740422b" /><Relationship Type="http://schemas.openxmlformats.org/officeDocument/2006/relationships/notesSlide" Target="/ppt/notesSlides/notesSlide13.xml" Id="Rf61ab8690f204ae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a1b86f42bb4852" /><Relationship Type="http://schemas.openxmlformats.org/officeDocument/2006/relationships/notesSlide" Target="/ppt/notesSlides/notesSlide14.xml" Id="R729123f645554608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76120e52114f60" /><Relationship Type="http://schemas.openxmlformats.org/officeDocument/2006/relationships/notesSlide" Target="/ppt/notesSlides/notesSlide15.xml" Id="Rac0f51465a604503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70f614c557481f" /><Relationship Type="http://schemas.openxmlformats.org/officeDocument/2006/relationships/chart" Target="/ppt/slides/charts/chart1.xml" Id="R32bb825914054238" /><Relationship Type="http://schemas.openxmlformats.org/officeDocument/2006/relationships/notesSlide" Target="/ppt/notesSlides/notesSlide16.xml" Id="Rbe7a04336c6247ff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f909ef82664528" /><Relationship Type="http://schemas.openxmlformats.org/officeDocument/2006/relationships/notesSlide" Target="/ppt/notesSlides/notesSlide17.xml" Id="Rc07327b6f2a246e3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97da0a3c3246fa" /><Relationship Type="http://schemas.openxmlformats.org/officeDocument/2006/relationships/notesSlide" Target="/ppt/notesSlides/notesSlide18.xml" Id="R5392b67b5ee248fe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c3dec12a3e4d45" /><Relationship Type="http://schemas.openxmlformats.org/officeDocument/2006/relationships/notesSlide" Target="/ppt/notesSlides/notesSlide19.xml" Id="R13abc79662894414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45de6c8f664322" /><Relationship Type="http://schemas.openxmlformats.org/officeDocument/2006/relationships/notesSlide" Target="/ppt/notesSlides/notesSlide20.xml" Id="R1593d23b0129405f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e5da68eb3e4eef" /><Relationship Type="http://schemas.openxmlformats.org/officeDocument/2006/relationships/notesSlide" Target="/ppt/notesSlides/notesSlide21.xml" Id="R845f6a80f7cd4584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bb18f2941440ef" /><Relationship Type="http://schemas.openxmlformats.org/officeDocument/2006/relationships/notesSlide" Target="/ppt/notesSlides/notesSlide22.xml" Id="R78d886d8184a4966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9d87bf522c4680" /><Relationship Type="http://schemas.openxmlformats.org/officeDocument/2006/relationships/notesSlide" Target="/ppt/notesSlides/notesSlide23.xml" Id="Rd2d77f5c652a439a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6f7c78041743f3" /><Relationship Type="http://schemas.openxmlformats.org/officeDocument/2006/relationships/notesSlide" Target="/ppt/notesSlides/notesSlide24.xml" Id="R411e321554284398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90cd9452454841" /><Relationship Type="http://schemas.openxmlformats.org/officeDocument/2006/relationships/notesSlide" Target="/ppt/notesSlides/notesSlide25.xml" Id="R52f9769117a148b0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6ec5ac445f4b1b" /><Relationship Type="http://schemas.openxmlformats.org/officeDocument/2006/relationships/notesSlide" Target="/ppt/notesSlides/notesSlide26.xml" Id="R95d3e39062cb44ec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34021261fb4b1d" /><Relationship Type="http://schemas.openxmlformats.org/officeDocument/2006/relationships/image" Target="/ppt/media/image5.png" Id="R8d73bc1f6a274b4d" /><Relationship Type="http://schemas.openxmlformats.org/officeDocument/2006/relationships/notesSlide" Target="/ppt/notesSlides/notesSlide27.xml" Id="R0fc803a6deb146b2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3ef6b4560d4168" /><Relationship Type="http://schemas.openxmlformats.org/officeDocument/2006/relationships/notesSlide" Target="/ppt/notesSlides/notesSlide28.xml" Id="R01d8e9bfcaad40e7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e128d7d2894e38" /><Relationship Type="http://schemas.openxmlformats.org/officeDocument/2006/relationships/notesSlide" Target="/ppt/notesSlides/notesSlide29.xml" Id="R5dafa68cfa604054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200b5f070840f0" /><Relationship Type="http://schemas.openxmlformats.org/officeDocument/2006/relationships/notesSlide" Target="/ppt/notesSlides/notesSlide30.xml" Id="R7f605054504045dd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973a84bd1b4851" /><Relationship Type="http://schemas.openxmlformats.org/officeDocument/2006/relationships/image" Target="/ppt/media/image6.png" Id="Rf88c905156f3413d" /><Relationship Type="http://schemas.openxmlformats.org/officeDocument/2006/relationships/image" Target="/ppt/media/image7.png" Id="R8388e77354044592" /><Relationship Type="http://schemas.openxmlformats.org/officeDocument/2006/relationships/image" Target="/ppt/media/image8.png" Id="Re58322aa7219421c" /><Relationship Type="http://schemas.openxmlformats.org/officeDocument/2006/relationships/image" Target="/ppt/media/image9.png" Id="R5716ade548774f22" /><Relationship Type="http://schemas.openxmlformats.org/officeDocument/2006/relationships/notesSlide" Target="/ppt/notesSlides/notesSlide31.xml" Id="R1e1cdf65c43a44f7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f7a87266fa45eb" /><Relationship Type="http://schemas.openxmlformats.org/officeDocument/2006/relationships/notesSlide" Target="/ppt/notesSlides/notesSlide32.xml" Id="Rc817f3e4eeef4a64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67bb1ef9ac4bc0" /><Relationship Type="http://schemas.openxmlformats.org/officeDocument/2006/relationships/notesSlide" Target="/ppt/notesSlides/notesSlide33.xml" Id="Re9af896ad50a4fcd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0cab669c3e4a72" /><Relationship Type="http://schemas.openxmlformats.org/officeDocument/2006/relationships/image" Target="/ppt/media/image10.png" Id="Rc0354dfb85f3412a" /><Relationship Type="http://schemas.openxmlformats.org/officeDocument/2006/relationships/notesSlide" Target="/ppt/notesSlides/notesSlide34.xml" Id="R64398eb23f774813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d9866373014091" /><Relationship Type="http://schemas.openxmlformats.org/officeDocument/2006/relationships/notesSlide" Target="/ppt/notesSlides/notesSlide35.xml" Id="R527f248df9d44056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6b358a0bb2464e" /><Relationship Type="http://schemas.openxmlformats.org/officeDocument/2006/relationships/image" Target="/ppt/media/image11.png" Id="R12204d3c5d304742" /><Relationship Type="http://schemas.openxmlformats.org/officeDocument/2006/relationships/notesSlide" Target="/ppt/notesSlides/notesSlide36.xml" Id="Rd2783e39fff44273" /></Relationships>
</file>

<file path=ppt/slides/charts/chart1.xml><?xml version="1.0" encoding="utf-8"?>
<c:chartSpace xmlns:c="http://schemas.openxmlformats.org/drawingml/2006/chart">
  <c:lang val="en-US"/>
  <c:roundedCorners val="0"/>
  <c:chart>
    <c:plotArea>
      <c:layout/>
      <c:doughnutChart>
        <c:ser>
          <c:idx val="0"/>
          <c:order val="0"/>
          <c:tx>
            <c:v>Биохимический состав</c:v>
          </c:tx>
          <c:dPt>
            <c:idx val="0"/>
            <c:spPr>
              <a:solidFill xmlns:a="http://schemas.openxmlformats.org/drawingml/2006/main">
                <a:srgbClr val="0E7C66"/>
              </a:solidFill>
              <a:ln xmlns:a="http://schemas.openxmlformats.org/drawingml/2006/main" w="9525">
                <a:solidFill>
                  <a:srgbClr val="F4F1E8"/>
                </a:solidFill>
              </a:ln>
            </c:spPr>
          </c:dPt>
          <c:dPt>
            <c:idx val="1"/>
            <c:spPr>
              <a:solidFill xmlns:a="http://schemas.openxmlformats.org/drawingml/2006/main">
                <a:srgbClr val="23B5A7"/>
              </a:solidFill>
              <a:ln xmlns:a="http://schemas.openxmlformats.org/drawingml/2006/main" w="9525">
                <a:solidFill>
                  <a:srgbClr val="F4F1E8"/>
                </a:solidFill>
              </a:ln>
            </c:spPr>
          </c:dPt>
          <c:dPt>
            <c:idx val="2"/>
            <c:spPr>
              <a:solidFill xmlns:a="http://schemas.openxmlformats.org/drawingml/2006/main">
                <a:srgbClr val="D8A838"/>
              </a:solidFill>
              <a:ln xmlns:a="http://schemas.openxmlformats.org/drawingml/2006/main" w="9525">
                <a:solidFill>
                  <a:srgbClr val="F4F1E8"/>
                </a:solidFill>
              </a:ln>
            </c:spPr>
          </c:dPt>
          <c:dPt>
            <c:idx val="3"/>
            <c:spPr>
              <a:solidFill xmlns:a="http://schemas.openxmlformats.org/drawingml/2006/main">
                <a:srgbClr val="6A8E7F"/>
              </a:solidFill>
              <a:ln xmlns:a="http://schemas.openxmlformats.org/drawingml/2006/main" w="9525">
                <a:solidFill>
                  <a:srgbClr val="F4F1E8"/>
                </a:solidFill>
              </a:ln>
            </c:spPr>
          </c:dPt>
          <c:dLbls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Lit>
              <c:ptCount val="4"/>
              <c:pt idx="0">
                <c:v>Белки</c:v>
              </c:pt>
              <c:pt idx="1">
                <c:v>Жиры</c:v>
              </c:pt>
              <c:pt idx="2">
                <c:v>Углеводы</c:v>
              </c:pt>
              <c:pt idx="3">
                <c:v>Зола</c:v>
              </c:pt>
            </c:strLit>
          </c:cat>
          <c:val>
            <c:numLit>
              <c:formatCode>General</c:formatCode>
              <c:ptCount val="4"/>
              <c:pt idx="0">
                <c:v>55</c:v>
              </c:pt>
              <c:pt idx="1">
                <c:v>8</c:v>
              </c:pt>
              <c:pt idx="2">
                <c:v>12</c:v>
              </c:pt>
              <c:pt idx="3">
                <c:v>25</c:v>
              </c:pt>
            </c:numLit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425" b="1">
                  <a:solidFill>
                    <a:srgbClr val="063D35"/>
                  </a:solidFill>
                  <a:latin typeface="Arial"/>
                  <a:ea typeface="Arial"/>
                  <a:cs typeface="Arial"/>
                </a:defRPr>
              </a:pPr>
            </a:p>
          </c:txPr>
          <c:dLblPos val="bestFit"/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270"/>
        <c:holeSize val="58"/>
      </c:doughnutChart>
      <c:spPr>
        <a:noFill xmlns:a="http://schemas.openxmlformats.org/drawingml/2006/main"/>
        <a:ln xmlns:a="http://schemas.openxmlformats.org/drawingml/2006/main" w="0">
          <a:noFill/>
        </a:ln>
      </c:spPr>
    </c:plotArea>
    <c:plotVisOnly val="1"/>
  </c:chart>
  <c:spPr>
    <a:noFill xmlns:a="http://schemas.openxmlformats.org/drawingml/2006/main"/>
    <a:ln xmlns:a="http://schemas.openxmlformats.org/drawingml/2006/main" w="0">
      <a:noFill/>
    </a:ln>
  </c:spPr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63D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cover-accent">
            <a:extLst xmlns:a="http://schemas.openxmlformats.org/drawingml/2006/main">
              <a:ext uri="{FF2B5EF4-FFF2-40B4-BE49-F238E27FC236}">
                <a16:creationId xmlns:a16="http://schemas.microsoft.com/office/drawing/2014/main" id="{95596877-7B45-4BBE-884A-32AAA1BC0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8001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2" name="cover-kicker">
            <a:extLst xmlns:a="http://schemas.openxmlformats.org/drawingml/2006/main">
              <a:ext uri="{FF2B5EF4-FFF2-40B4-BE49-F238E27FC236}">
                <a16:creationId xmlns:a16="http://schemas.microsoft.com/office/drawing/2014/main" id="{DB41BFEB-2A6A-4039-BA70-1ED1E687F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571500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ПРОМЫШЛЕННАЯ БИОТЕХНОЛОГИЯ</a:t>
            </a:r>
          </a:p>
        </p:txBody>
      </p:sp>
      <p:sp>
        <p:nvSpPr>
          <p:cNvPr id="3" name="cover-title">
            <a:extLst xmlns:a="http://schemas.openxmlformats.org/drawingml/2006/main">
              <a:ext uri="{FF2B5EF4-FFF2-40B4-BE49-F238E27FC236}">
                <a16:creationId xmlns:a16="http://schemas.microsoft.com/office/drawing/2014/main" id="{28555507-B2CA-4BF4-BC55-4C429A7AC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5334000" cy="2381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4200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Промышленное производство сырья из микроводорослей</a:t>
            </a:r>
          </a:p>
        </p:txBody>
      </p:sp>
      <p:sp>
        <p:nvSpPr>
          <p:cNvPr id="4" name="cover-subtitle">
            <a:extLst xmlns:a="http://schemas.openxmlformats.org/drawingml/2006/main">
              <a:ext uri="{FF2B5EF4-FFF2-40B4-BE49-F238E27FC236}">
                <a16:creationId xmlns:a16="http://schemas.microsoft.com/office/drawing/2014/main" id="{4D892839-5C6B-4D75-A361-78E86AB25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95750"/>
            <a:ext cx="51435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D7E7E1"/>
                </a:solidFill>
                <a:latin typeface="Arial"/>
                <a:ea typeface="Arial"/>
                <a:cs typeface="Arial"/>
              </a:defRPr>
            </a:pPr>
            <a:r>
              <a:t>Технология выращивания хлореллы, биохимический состав, области применения и масштабирование производства.</a:t>
            </a:r>
          </a:p>
        </p:txBody>
      </p:sp>
      <p:sp>
        <p:nvSpPr>
          <p:cNvPr id="5" name="cover-rule">
            <a:extLst xmlns:a="http://schemas.openxmlformats.org/drawingml/2006/main">
              <a:ext uri="{FF2B5EF4-FFF2-40B4-BE49-F238E27FC236}">
                <a16:creationId xmlns:a16="http://schemas.microsoft.com/office/drawing/2014/main" id="{44AF0F8A-F1EC-4A87-A70A-DEAEA2A87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95950"/>
            <a:ext cx="4953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E7C66"/>
          </a:solidFill>
          <a:ln xmlns:a="http://schemas.openxmlformats.org/drawingml/2006/main" w="0">
            <a:solidFill>
              <a:srgbClr val="0E7C66"/>
            </a:solidFill>
            <a:prstDash val="solid"/>
          </a:ln>
        </p:spPr>
      </p:sp>
      <p:sp>
        <p:nvSpPr>
          <p:cNvPr id="6" name="cover-note">
            <a:extLst xmlns:a="http://schemas.openxmlformats.org/drawingml/2006/main">
              <a:ext uri="{FF2B5EF4-FFF2-40B4-BE49-F238E27FC236}">
                <a16:creationId xmlns:a16="http://schemas.microsoft.com/office/drawing/2014/main" id="{729AE06F-5195-4BD8-888E-585BA4964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57875"/>
            <a:ext cx="495300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A8C9BE"/>
                </a:solidFill>
                <a:latin typeface="Arial"/>
                <a:ea typeface="Arial"/>
                <a:cs typeface="Arial"/>
              </a:defRPr>
            </a:pPr>
            <a:r>
              <a:t>Группа компаний «АЙСИ-ДЕВЕЛОПМЕНТ ГРУПП»</a:t>
            </a:r>
          </a:p>
        </p:txBody>
      </p:sp>
      <p:pic>
        <p:nvPicPr>
          <p:cNvPr id="15" name="cover-image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a1c149b4ea41f1"/>
          <a:srcRect xmlns:a="http://schemas.openxmlformats.org/drawingml/2006/main" l="21057" t="0" r="2105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667500" y="438150"/>
            <a:ext cx="4914900" cy="5981700"/>
          </a:xfrm>
          <a:prstGeom xmlns:a="http://schemas.openxmlformats.org/drawingml/2006/main" prst="roundRect">
            <a:avLst>
              <a:gd name="adj" fmla="val 4264"/>
            </a:avLst>
          </a:prstGeom>
        </p:spPr>
      </p:pic>
      <p:sp>
        <p:nvSpPr>
          <p:cNvPr id="8" name="cover-image-rail">
            <a:extLst xmlns:a="http://schemas.openxmlformats.org/drawingml/2006/main">
              <a:ext uri="{FF2B5EF4-FFF2-40B4-BE49-F238E27FC236}">
                <a16:creationId xmlns:a16="http://schemas.microsoft.com/office/drawing/2014/main" id="{951AD855-91AF-473A-B15A-ADF754622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933450"/>
            <a:ext cx="76200" cy="4953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A838"/>
          </a:solidFill>
          <a:ln xmlns:a="http://schemas.openxmlformats.org/drawingml/2006/main" w="0">
            <a:solidFill>
              <a:srgbClr val="D8A838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200771340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F1722780-ACF8-4B3A-A52C-B9B6A8CBA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762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2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AB1AB349-07EE-42DE-B4BD-19A57668A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1000"/>
            <a:ext cx="40957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0E7C66"/>
                </a:solidFill>
                <a:latin typeface="Arial"/>
                <a:ea typeface="Arial"/>
                <a:cs typeface="Arial"/>
              </a:defRPr>
            </a:pPr>
            <a:r>
              <a:t>КОМПАНИЯ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8C22DA7-BA8C-4751-8C96-FB612524B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972800" cy="990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Компания соединяет управление проектами с промышленной биотехнологией.</a:t>
            </a:r>
          </a:p>
        </p:txBody>
      </p:sp>
      <p:pic>
        <p:nvPicPr>
          <p:cNvPr id="16" name="proof-image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8f498e54ce4041"/>
          <a:srcRect xmlns:a="http://schemas.openxmlformats.org/drawingml/2006/main" l="18521" t="0" r="1852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010400" y="1885950"/>
            <a:ext cx="4572000" cy="4095750"/>
          </a:xfrm>
          <a:prstGeom xmlns:a="http://schemas.openxmlformats.org/drawingml/2006/main" prst="roundRect">
            <a:avLst>
              <a:gd name="adj" fmla="val 4186"/>
            </a:avLst>
          </a:prstGeom>
        </p:spPr>
      </p:pic>
      <p:sp>
        <p:nvSpPr>
          <p:cNvPr id="5" name="proof-image-accent">
            <a:extLst xmlns:a="http://schemas.openxmlformats.org/drawingml/2006/main">
              <a:ext uri="{FF2B5EF4-FFF2-40B4-BE49-F238E27FC236}">
                <a16:creationId xmlns:a16="http://schemas.microsoft.com/office/drawing/2014/main" id="{086E3997-941D-42A5-9721-1BF79724A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1800" y="2171700"/>
            <a:ext cx="7620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6" name="body-copy">
            <a:extLst xmlns:a="http://schemas.openxmlformats.org/drawingml/2006/main">
              <a:ext uri="{FF2B5EF4-FFF2-40B4-BE49-F238E27FC236}">
                <a16:creationId xmlns:a16="http://schemas.microsoft.com/office/drawing/2014/main" id="{FD822BB4-D8A1-4F05-9457-7521E80B4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62150"/>
            <a:ext cx="5867400" cy="2381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Группа компаний «АЙСИ-ДЕВЕЛОПМЕНТ ГРУПП» создана в 2008 году для разработки и распространения инновационных технологий производства и управления проектами.  Фундаментальные исследования и базовое апробирование решений начались в 2000-х годах. Команда имеет опыт работы в крупных российских и международных компаниях.</a:t>
            </a:r>
          </a:p>
        </p:txBody>
      </p:sp>
      <p:sp>
        <p:nvSpPr>
          <p:cNvPr id="7" name="fact-rule-1">
            <a:extLst xmlns:a="http://schemas.openxmlformats.org/drawingml/2006/main">
              <a:ext uri="{FF2B5EF4-FFF2-40B4-BE49-F238E27FC236}">
                <a16:creationId xmlns:a16="http://schemas.microsoft.com/office/drawing/2014/main" id="{7F9FDBDE-B4D7-4952-B008-C94F50D4E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81550"/>
            <a:ext cx="28194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8" name="fact-value-1">
            <a:extLst xmlns:a="http://schemas.openxmlformats.org/drawingml/2006/main">
              <a:ext uri="{FF2B5EF4-FFF2-40B4-BE49-F238E27FC236}">
                <a16:creationId xmlns:a16="http://schemas.microsoft.com/office/drawing/2014/main" id="{36C75B40-905D-453B-9A0B-8310CD2D7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14900"/>
            <a:ext cx="2819400" cy="514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25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2008</a:t>
            </a:r>
          </a:p>
        </p:txBody>
      </p:sp>
      <p:sp>
        <p:nvSpPr>
          <p:cNvPr id="9" name="fact-label-1">
            <a:extLst xmlns:a="http://schemas.openxmlformats.org/drawingml/2006/main">
              <a:ext uri="{FF2B5EF4-FFF2-40B4-BE49-F238E27FC236}">
                <a16:creationId xmlns:a16="http://schemas.microsoft.com/office/drawing/2014/main" id="{65222D86-497B-4E80-AE81-A26B2C838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29250"/>
            <a:ext cx="2819400" cy="552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6A8E7F"/>
                </a:solidFill>
                <a:latin typeface="Arial"/>
                <a:ea typeface="Arial"/>
                <a:cs typeface="Arial"/>
              </a:defRPr>
            </a:pPr>
            <a:r>
              <a:t>год создания группы компаний</a:t>
            </a:r>
          </a:p>
        </p:txBody>
      </p:sp>
      <p:sp>
        <p:nvSpPr>
          <p:cNvPr id="10" name="fact-rule-2">
            <a:extLst xmlns:a="http://schemas.openxmlformats.org/drawingml/2006/main">
              <a:ext uri="{FF2B5EF4-FFF2-40B4-BE49-F238E27FC236}">
                <a16:creationId xmlns:a16="http://schemas.microsoft.com/office/drawing/2014/main" id="{A8F507F9-ED18-4DB9-8D6D-3FEA1AD32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4781550"/>
            <a:ext cx="28194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A838"/>
          </a:solidFill>
          <a:ln xmlns:a="http://schemas.openxmlformats.org/drawingml/2006/main" w="0">
            <a:solidFill>
              <a:srgbClr val="D8A838"/>
            </a:solidFill>
            <a:prstDash val="solid"/>
          </a:ln>
        </p:spPr>
      </p:sp>
      <p:sp>
        <p:nvSpPr>
          <p:cNvPr id="11" name="fact-value-2">
            <a:extLst xmlns:a="http://schemas.openxmlformats.org/drawingml/2006/main">
              <a:ext uri="{FF2B5EF4-FFF2-40B4-BE49-F238E27FC236}">
                <a16:creationId xmlns:a16="http://schemas.microsoft.com/office/drawing/2014/main" id="{896B3440-069F-41FD-9E5C-9C2FE2158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4914900"/>
            <a:ext cx="2819400" cy="514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25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30+ лет</a:t>
            </a:r>
          </a:p>
        </p:txBody>
      </p:sp>
      <p:sp>
        <p:nvSpPr>
          <p:cNvPr id="12" name="fact-label-2">
            <a:extLst xmlns:a="http://schemas.openxmlformats.org/drawingml/2006/main">
              <a:ext uri="{FF2B5EF4-FFF2-40B4-BE49-F238E27FC236}">
                <a16:creationId xmlns:a16="http://schemas.microsoft.com/office/drawing/2014/main" id="{9482D400-DCAC-4237-B765-A186BB096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5429250"/>
            <a:ext cx="2819400" cy="552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6A8E7F"/>
                </a:solidFill>
                <a:latin typeface="Arial"/>
                <a:ea typeface="Arial"/>
                <a:cs typeface="Arial"/>
              </a:defRPr>
            </a:pPr>
            <a:r>
              <a:t>опыта исследователей-биотехнологов</a:t>
            </a:r>
          </a:p>
        </p:txBody>
      </p:sp>
    </p:spTree>
    <p:extLst>
      <p:ext uri="{BB962C8B-B14F-4D97-AF65-F5344CB8AC3E}">
        <p14:creationId xmlns:p14="http://schemas.microsoft.com/office/powerpoint/2010/main" val="50211395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55061E90-6DBA-4900-9E14-7BF5E01A9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762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2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D70F856C-50AF-43B5-A95A-701227586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1000"/>
            <a:ext cx="40957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0E7C66"/>
                </a:solidFill>
                <a:latin typeface="Arial"/>
                <a:ea typeface="Arial"/>
                <a:cs typeface="Arial"/>
              </a:defRPr>
            </a:pPr>
            <a:r>
              <a:t>ИССЛЕДОВАНИЯ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95683C6-455D-43DF-8CD0-558BB43A2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972800" cy="990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Исследования 2000-х годов привели к патенту на установку в 2014 году.</a:t>
            </a:r>
          </a:p>
        </p:txBody>
      </p:sp>
      <p:pic>
        <p:nvPicPr>
          <p:cNvPr id="16" name="proof-image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eb148a185141f4"/>
          <a:stretch xmlns:a="http://schemas.openxmlformats.org/drawingml/2006/main"/>
        </p:blipFill>
        <p:spPr>
          <a:xfrm xmlns:a="http://schemas.openxmlformats.org/drawingml/2006/main">
            <a:off x="1200609" y="1885950"/>
            <a:ext cx="4342482" cy="4095750"/>
          </a:xfrm>
          <a:prstGeom xmlns:a="http://schemas.openxmlformats.org/drawingml/2006/main" prst="roundRect">
            <a:avLst>
              <a:gd name="adj" fmla="val 4186"/>
            </a:avLst>
          </a:prstGeom>
        </p:spPr>
      </p:pic>
      <p:sp>
        <p:nvSpPr>
          <p:cNvPr id="5" name="proof-image-accent">
            <a:extLst xmlns:a="http://schemas.openxmlformats.org/drawingml/2006/main">
              <a:ext uri="{FF2B5EF4-FFF2-40B4-BE49-F238E27FC236}">
                <a16:creationId xmlns:a16="http://schemas.microsoft.com/office/drawing/2014/main" id="{CA597561-2C6B-4FEE-B29D-B75FFA6A8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171700"/>
            <a:ext cx="7620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6" name="body-copy">
            <a:extLst xmlns:a="http://schemas.openxmlformats.org/drawingml/2006/main">
              <a:ext uri="{FF2B5EF4-FFF2-40B4-BE49-F238E27FC236}">
                <a16:creationId xmlns:a16="http://schemas.microsoft.com/office/drawing/2014/main" id="{8398E05B-81F6-415F-B7BA-064682A33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62150"/>
            <a:ext cx="4914900" cy="2381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Научно-практические разработки сформировали основу технологии выращивания микроводорослей.  Установка по выращиванию микроводорослей запатентована в 2014 году. Исследователи, проводившие работу, более 30 лет занимаются разработкой и внедрением биотехнологий для промышленности и сельского хозяйства.</a:t>
            </a:r>
          </a:p>
        </p:txBody>
      </p:sp>
      <p:sp>
        <p:nvSpPr>
          <p:cNvPr id="7" name="fact-rule-1">
            <a:extLst xmlns:a="http://schemas.openxmlformats.org/drawingml/2006/main">
              <a:ext uri="{FF2B5EF4-FFF2-40B4-BE49-F238E27FC236}">
                <a16:creationId xmlns:a16="http://schemas.microsoft.com/office/drawing/2014/main" id="{D9DB4FBD-6DB3-440C-990C-488A5BF5E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781550"/>
            <a:ext cx="23431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8" name="fact-value-1">
            <a:extLst xmlns:a="http://schemas.openxmlformats.org/drawingml/2006/main">
              <a:ext uri="{FF2B5EF4-FFF2-40B4-BE49-F238E27FC236}">
                <a16:creationId xmlns:a16="http://schemas.microsoft.com/office/drawing/2014/main" id="{A9A138A6-189E-4B2B-AF1D-9D7932A8B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914900"/>
            <a:ext cx="2343150" cy="514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25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2000-е</a:t>
            </a:r>
          </a:p>
        </p:txBody>
      </p:sp>
      <p:sp>
        <p:nvSpPr>
          <p:cNvPr id="9" name="fact-label-1">
            <a:extLst xmlns:a="http://schemas.openxmlformats.org/drawingml/2006/main">
              <a:ext uri="{FF2B5EF4-FFF2-40B4-BE49-F238E27FC236}">
                <a16:creationId xmlns:a16="http://schemas.microsoft.com/office/drawing/2014/main" id="{1D0CB25F-7F66-47DF-968A-40876C585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5429250"/>
            <a:ext cx="2343150" cy="552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6A8E7F"/>
                </a:solidFill>
                <a:latin typeface="Arial"/>
                <a:ea typeface="Arial"/>
                <a:cs typeface="Arial"/>
              </a:defRPr>
            </a:pPr>
            <a:r>
              <a:t>начало фундаментальных исследований</a:t>
            </a:r>
          </a:p>
        </p:txBody>
      </p:sp>
      <p:sp>
        <p:nvSpPr>
          <p:cNvPr id="10" name="fact-rule-2">
            <a:extLst xmlns:a="http://schemas.openxmlformats.org/drawingml/2006/main">
              <a:ext uri="{FF2B5EF4-FFF2-40B4-BE49-F238E27FC236}">
                <a16:creationId xmlns:a16="http://schemas.microsoft.com/office/drawing/2014/main" id="{4D9BC011-7B66-4003-AD1F-B9E498491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4781550"/>
            <a:ext cx="23431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A838"/>
          </a:solidFill>
          <a:ln xmlns:a="http://schemas.openxmlformats.org/drawingml/2006/main" w="0">
            <a:solidFill>
              <a:srgbClr val="D8A838"/>
            </a:solidFill>
            <a:prstDash val="solid"/>
          </a:ln>
        </p:spPr>
      </p:sp>
      <p:sp>
        <p:nvSpPr>
          <p:cNvPr id="11" name="fact-value-2">
            <a:extLst xmlns:a="http://schemas.openxmlformats.org/drawingml/2006/main">
              <a:ext uri="{FF2B5EF4-FFF2-40B4-BE49-F238E27FC236}">
                <a16:creationId xmlns:a16="http://schemas.microsoft.com/office/drawing/2014/main" id="{24DB7467-1FCB-47B3-97DE-898635059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4914900"/>
            <a:ext cx="2343150" cy="514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25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2014</a:t>
            </a:r>
          </a:p>
        </p:txBody>
      </p:sp>
      <p:sp>
        <p:nvSpPr>
          <p:cNvPr id="12" name="fact-label-2">
            <a:extLst xmlns:a="http://schemas.openxmlformats.org/drawingml/2006/main">
              <a:ext uri="{FF2B5EF4-FFF2-40B4-BE49-F238E27FC236}">
                <a16:creationId xmlns:a16="http://schemas.microsoft.com/office/drawing/2014/main" id="{1FFD5BB4-607F-466A-A1B7-CA41BDAD9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5429250"/>
            <a:ext cx="2343150" cy="552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6A8E7F"/>
                </a:solidFill>
                <a:latin typeface="Arial"/>
                <a:ea typeface="Arial"/>
                <a:cs typeface="Arial"/>
              </a:defRPr>
            </a:pPr>
            <a:r>
              <a:t>патентование установки</a:t>
            </a:r>
          </a:p>
        </p:txBody>
      </p:sp>
    </p:spTree>
    <p:extLst>
      <p:ext uri="{BB962C8B-B14F-4D97-AF65-F5344CB8AC3E}">
        <p14:creationId xmlns:p14="http://schemas.microsoft.com/office/powerpoint/2010/main" val="185258112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63D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2D922968-86C0-451F-AF7F-457D2F108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762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2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C3C0C3EB-7AB4-43A0-8782-2B03D1FCC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1000"/>
            <a:ext cx="40957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МИССИЯ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233071D-2D22-480A-8327-D0E453F3A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972800" cy="990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Научно-производственный кластер объединяет сырьё, конечные продукты и трансфер технологий.</a:t>
            </a:r>
          </a:p>
        </p:txBody>
      </p:sp>
      <p:sp>
        <p:nvSpPr>
          <p:cNvPr id="4" name="column-rule-1">
            <a:extLst xmlns:a="http://schemas.openxmlformats.org/drawingml/2006/main">
              <a:ext uri="{FF2B5EF4-FFF2-40B4-BE49-F238E27FC236}">
                <a16:creationId xmlns:a16="http://schemas.microsoft.com/office/drawing/2014/main" id="{933CD658-B58D-446A-B80E-EF9CD7F5C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14550"/>
            <a:ext cx="346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5" name="column-value-1">
            <a:extLst xmlns:a="http://schemas.openxmlformats.org/drawingml/2006/main">
              <a:ext uri="{FF2B5EF4-FFF2-40B4-BE49-F238E27FC236}">
                <a16:creationId xmlns:a16="http://schemas.microsoft.com/office/drawing/2014/main" id="{F8D2B714-2FD9-4167-A8EF-D47743C78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66950"/>
            <a:ext cx="3467100" cy="704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850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01</a:t>
            </a:r>
          </a:p>
        </p:txBody>
      </p:sp>
      <p:sp>
        <p:nvSpPr>
          <p:cNvPr id="6" name="column-head-1">
            <a:extLst xmlns:a="http://schemas.openxmlformats.org/drawingml/2006/main">
              <a:ext uri="{FF2B5EF4-FFF2-40B4-BE49-F238E27FC236}">
                <a16:creationId xmlns:a16="http://schemas.microsoft.com/office/drawing/2014/main" id="{9CB5BAE5-73DD-4FE5-B818-B99D143EF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28950"/>
            <a:ext cx="3467100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Промышленное сырьё</a:t>
            </a:r>
          </a:p>
        </p:txBody>
      </p:sp>
      <p:sp>
        <p:nvSpPr>
          <p:cNvPr id="7" name="column-body-1">
            <a:extLst xmlns:a="http://schemas.openxmlformats.org/drawingml/2006/main">
              <a:ext uri="{FF2B5EF4-FFF2-40B4-BE49-F238E27FC236}">
                <a16:creationId xmlns:a16="http://schemas.microsoft.com/office/drawing/2014/main" id="{438A1550-150B-4A5B-9E10-107782607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3467100" cy="2171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D7E7E1"/>
                </a:solidFill>
                <a:latin typeface="Arial"/>
                <a:ea typeface="Arial"/>
                <a:cs typeface="Arial"/>
              </a:defRPr>
            </a:pPr>
            <a:r>
              <a:t>Производство сырья на основе микроводоросли хлорелла для отраслей промышленности и бизнеса.</a:t>
            </a:r>
          </a:p>
        </p:txBody>
      </p:sp>
      <p:sp>
        <p:nvSpPr>
          <p:cNvPr id="8" name="column-rule-2">
            <a:extLst xmlns:a="http://schemas.openxmlformats.org/drawingml/2006/main">
              <a:ext uri="{FF2B5EF4-FFF2-40B4-BE49-F238E27FC236}">
                <a16:creationId xmlns:a16="http://schemas.microsoft.com/office/drawing/2014/main" id="{EC84427A-7E2C-4613-8626-DBC8C4DCF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114550"/>
            <a:ext cx="346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9" name="column-value-2">
            <a:extLst xmlns:a="http://schemas.openxmlformats.org/drawingml/2006/main">
              <a:ext uri="{FF2B5EF4-FFF2-40B4-BE49-F238E27FC236}">
                <a16:creationId xmlns:a16="http://schemas.microsoft.com/office/drawing/2014/main" id="{6AFF8BCE-799C-4B46-8E0E-A338D3CCA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266950"/>
            <a:ext cx="3467100" cy="704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850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02</a:t>
            </a:r>
          </a:p>
        </p:txBody>
      </p:sp>
      <p:sp>
        <p:nvSpPr>
          <p:cNvPr id="10" name="column-head-2">
            <a:extLst xmlns:a="http://schemas.openxmlformats.org/drawingml/2006/main">
              <a:ext uri="{FF2B5EF4-FFF2-40B4-BE49-F238E27FC236}">
                <a16:creationId xmlns:a16="http://schemas.microsoft.com/office/drawing/2014/main" id="{9913608B-504F-42D6-BF47-C1F0B76E7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028950"/>
            <a:ext cx="3467100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Конечные продукты</a:t>
            </a:r>
          </a:p>
        </p:txBody>
      </p:sp>
      <p:sp>
        <p:nvSpPr>
          <p:cNvPr id="11" name="column-body-2">
            <a:extLst xmlns:a="http://schemas.openxmlformats.org/drawingml/2006/main">
              <a:ext uri="{FF2B5EF4-FFF2-40B4-BE49-F238E27FC236}">
                <a16:creationId xmlns:a16="http://schemas.microsoft.com/office/drawing/2014/main" id="{10921B1E-04CC-4B3F-91E3-CD4773CEA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733800"/>
            <a:ext cx="3467100" cy="2171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D7E7E1"/>
                </a:solidFill>
                <a:latin typeface="Arial"/>
                <a:ea typeface="Arial"/>
                <a:cs typeface="Arial"/>
              </a:defRPr>
            </a:pPr>
            <a:r>
              <a:t>Продукты, корма и компоненты, организованные вокруг единой технологической платформы.</a:t>
            </a:r>
          </a:p>
        </p:txBody>
      </p:sp>
      <p:sp>
        <p:nvSpPr>
          <p:cNvPr id="12" name="column-rule-3">
            <a:extLst xmlns:a="http://schemas.openxmlformats.org/drawingml/2006/main">
              <a:ext uri="{FF2B5EF4-FFF2-40B4-BE49-F238E27FC236}">
                <a16:creationId xmlns:a16="http://schemas.microsoft.com/office/drawing/2014/main" id="{F2E79AE1-EEC4-42B4-9440-4799369B6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114550"/>
            <a:ext cx="346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A838"/>
          </a:solidFill>
          <a:ln xmlns:a="http://schemas.openxmlformats.org/drawingml/2006/main" w="0">
            <a:solidFill>
              <a:srgbClr val="D8A838"/>
            </a:solidFill>
            <a:prstDash val="solid"/>
          </a:ln>
        </p:spPr>
      </p:sp>
      <p:sp>
        <p:nvSpPr>
          <p:cNvPr id="13" name="column-value-3">
            <a:extLst xmlns:a="http://schemas.openxmlformats.org/drawingml/2006/main">
              <a:ext uri="{FF2B5EF4-FFF2-40B4-BE49-F238E27FC236}">
                <a16:creationId xmlns:a16="http://schemas.microsoft.com/office/drawing/2014/main" id="{31950CB1-145D-4F08-AD4E-F49314B88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266950"/>
            <a:ext cx="3467100" cy="704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850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03</a:t>
            </a:r>
          </a:p>
        </p:txBody>
      </p:sp>
      <p:sp>
        <p:nvSpPr>
          <p:cNvPr id="14" name="column-head-3">
            <a:extLst xmlns:a="http://schemas.openxmlformats.org/drawingml/2006/main">
              <a:ext uri="{FF2B5EF4-FFF2-40B4-BE49-F238E27FC236}">
                <a16:creationId xmlns:a16="http://schemas.microsoft.com/office/drawing/2014/main" id="{011CB0BB-599F-4461-A26A-400CB27FB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028950"/>
            <a:ext cx="3467100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Трансфер технологий</a:t>
            </a:r>
          </a:p>
        </p:txBody>
      </p:sp>
      <p:sp>
        <p:nvSpPr>
          <p:cNvPr id="15" name="column-body-3">
            <a:extLst xmlns:a="http://schemas.openxmlformats.org/drawingml/2006/main">
              <a:ext uri="{FF2B5EF4-FFF2-40B4-BE49-F238E27FC236}">
                <a16:creationId xmlns:a16="http://schemas.microsoft.com/office/drawing/2014/main" id="{00D186BA-0C7D-41B2-959F-BE780ACBE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733800"/>
            <a:ext cx="3467100" cy="2171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D7E7E1"/>
                </a:solidFill>
                <a:latin typeface="Arial"/>
                <a:ea typeface="Arial"/>
                <a:cs typeface="Arial"/>
              </a:defRPr>
            </a:pPr>
            <a:r>
              <a:t>Передача промышленных решений и создание научно-производственного кластера.</a:t>
            </a:r>
          </a:p>
        </p:txBody>
      </p:sp>
    </p:spTree>
    <p:extLst>
      <p:ext uri="{BB962C8B-B14F-4D97-AF65-F5344CB8AC3E}">
        <p14:creationId xmlns:p14="http://schemas.microsoft.com/office/powerpoint/2010/main" val="210501430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944C99FB-F720-4845-A6D2-56E08BC46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762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2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48D1A18A-885F-4523-8783-C581B1E0C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1000"/>
            <a:ext cx="40957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0E7C66"/>
                </a:solidFill>
                <a:latin typeface="Arial"/>
                <a:ea typeface="Arial"/>
                <a:cs typeface="Arial"/>
              </a:defRPr>
            </a:pPr>
            <a:r>
              <a:t>ПРЕДЛОЖЕНИЕ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7BDD100-3145-44A2-A842-29450EB8A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972800" cy="857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Главный эффект технологии — ускорение производства в 4–5 раз.</a:t>
            </a:r>
          </a:p>
        </p:txBody>
      </p:sp>
      <p:sp>
        <p:nvSpPr>
          <p:cNvPr id="4" name="metrics-intro">
            <a:extLst xmlns:a="http://schemas.openxmlformats.org/drawingml/2006/main">
              <a:ext uri="{FF2B5EF4-FFF2-40B4-BE49-F238E27FC236}">
                <a16:creationId xmlns:a16="http://schemas.microsoft.com/office/drawing/2014/main" id="{C81E0F0B-7581-4AA9-BFAE-599D34B95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24050"/>
            <a:ext cx="10972800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Компания предлагает технологии производства продуктов, кормов и компонентов на основе микроводорослей; ускорение цикла поддерживает возможность серийного строительства заводов.</a:t>
            </a:r>
          </a:p>
        </p:txBody>
      </p:sp>
      <p:sp>
        <p:nvSpPr>
          <p:cNvPr id="5" name="metric-rule-1">
            <a:extLst xmlns:a="http://schemas.openxmlformats.org/drawingml/2006/main">
              <a:ext uri="{FF2B5EF4-FFF2-40B4-BE49-F238E27FC236}">
                <a16:creationId xmlns:a16="http://schemas.microsoft.com/office/drawing/2014/main" id="{56C73968-83CB-4BBC-87F3-853ED3AD1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95600"/>
            <a:ext cx="34798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6" name="metric-value-1">
            <a:extLst xmlns:a="http://schemas.openxmlformats.org/drawingml/2006/main">
              <a:ext uri="{FF2B5EF4-FFF2-40B4-BE49-F238E27FC236}">
                <a16:creationId xmlns:a16="http://schemas.microsoft.com/office/drawing/2014/main" id="{FFE38E1E-7D04-4148-BBE1-3D9634385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05150"/>
            <a:ext cx="3479800" cy="1123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405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4–5×</a:t>
            </a:r>
          </a:p>
        </p:txBody>
      </p:sp>
      <p:sp>
        <p:nvSpPr>
          <p:cNvPr id="7" name="metric-label-1">
            <a:extLst xmlns:a="http://schemas.openxmlformats.org/drawingml/2006/main">
              <a:ext uri="{FF2B5EF4-FFF2-40B4-BE49-F238E27FC236}">
                <a16:creationId xmlns:a16="http://schemas.microsoft.com/office/drawing/2014/main" id="{C3C69CCA-8A4E-4EE9-B3F6-0C3AF932F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67200"/>
            <a:ext cx="3479800" cy="704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0E7C66"/>
                </a:solidFill>
                <a:latin typeface="Arial"/>
                <a:ea typeface="Arial"/>
                <a:cs typeface="Arial"/>
              </a:defRPr>
            </a:pPr>
            <a:r>
              <a:t>скорость производства</a:t>
            </a:r>
          </a:p>
        </p:txBody>
      </p:sp>
      <p:sp>
        <p:nvSpPr>
          <p:cNvPr id="8" name="metric-note-1">
            <a:extLst xmlns:a="http://schemas.openxmlformats.org/drawingml/2006/main">
              <a:ext uri="{FF2B5EF4-FFF2-40B4-BE49-F238E27FC236}">
                <a16:creationId xmlns:a16="http://schemas.microsoft.com/office/drawing/2014/main" id="{DEB06791-9697-48E1-B21B-8CE4FA095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91100"/>
            <a:ext cx="3479800" cy="1009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По сравнению с существующими технологиями в России и мире.</a:t>
            </a:r>
          </a:p>
        </p:txBody>
      </p:sp>
      <p:sp>
        <p:nvSpPr>
          <p:cNvPr id="9" name="metric-rule-2">
            <a:extLst xmlns:a="http://schemas.openxmlformats.org/drawingml/2006/main">
              <a:ext uri="{FF2B5EF4-FFF2-40B4-BE49-F238E27FC236}">
                <a16:creationId xmlns:a16="http://schemas.microsoft.com/office/drawing/2014/main" id="{74BB9F9C-C0F5-4ACA-A96C-5692709B4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6100" y="2895600"/>
            <a:ext cx="34798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10" name="metric-value-2">
            <a:extLst xmlns:a="http://schemas.openxmlformats.org/drawingml/2006/main">
              <a:ext uri="{FF2B5EF4-FFF2-40B4-BE49-F238E27FC236}">
                <a16:creationId xmlns:a16="http://schemas.microsoft.com/office/drawing/2014/main" id="{025AE690-73E2-4553-93CE-54CD7714C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6100" y="3105150"/>
            <a:ext cx="3479800" cy="1123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405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20–24 ч</a:t>
            </a:r>
          </a:p>
        </p:txBody>
      </p:sp>
      <p:sp>
        <p:nvSpPr>
          <p:cNvPr id="11" name="metric-label-2">
            <a:extLst xmlns:a="http://schemas.openxmlformats.org/drawingml/2006/main">
              <a:ext uri="{FF2B5EF4-FFF2-40B4-BE49-F238E27FC236}">
                <a16:creationId xmlns:a16="http://schemas.microsoft.com/office/drawing/2014/main" id="{FD914548-5E13-44AD-85AF-226BB9D4F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6100" y="4267200"/>
            <a:ext cx="3479800" cy="704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0E7C66"/>
                </a:solidFill>
                <a:latin typeface="Arial"/>
                <a:ea typeface="Arial"/>
                <a:cs typeface="Arial"/>
              </a:defRPr>
            </a:pPr>
            <a:r>
              <a:t>производственный цикл</a:t>
            </a:r>
          </a:p>
        </p:txBody>
      </p:sp>
      <p:sp>
        <p:nvSpPr>
          <p:cNvPr id="12" name="metric-note-2">
            <a:extLst xmlns:a="http://schemas.openxmlformats.org/drawingml/2006/main">
              <a:ext uri="{FF2B5EF4-FFF2-40B4-BE49-F238E27FC236}">
                <a16:creationId xmlns:a16="http://schemas.microsoft.com/office/drawing/2014/main" id="{DEFCAD75-1D28-42EA-8D5B-381847C04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6100" y="4991100"/>
            <a:ext cx="3479800" cy="1009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Вместо объёмов, которые ранее выращивались за 4–5 дней.</a:t>
            </a:r>
          </a:p>
        </p:txBody>
      </p:sp>
      <p:sp>
        <p:nvSpPr>
          <p:cNvPr id="13" name="metric-rule-3">
            <a:extLst xmlns:a="http://schemas.openxmlformats.org/drawingml/2006/main">
              <a:ext uri="{FF2B5EF4-FFF2-40B4-BE49-F238E27FC236}">
                <a16:creationId xmlns:a16="http://schemas.microsoft.com/office/drawing/2014/main" id="{96663B02-A865-495E-A6D7-1F769DFD6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2600" y="2895600"/>
            <a:ext cx="34798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A838"/>
          </a:solidFill>
          <a:ln xmlns:a="http://schemas.openxmlformats.org/drawingml/2006/main" w="0">
            <a:solidFill>
              <a:srgbClr val="D8A838"/>
            </a:solidFill>
            <a:prstDash val="solid"/>
          </a:ln>
        </p:spPr>
      </p:sp>
      <p:sp>
        <p:nvSpPr>
          <p:cNvPr id="14" name="metric-value-3">
            <a:extLst xmlns:a="http://schemas.openxmlformats.org/drawingml/2006/main">
              <a:ext uri="{FF2B5EF4-FFF2-40B4-BE49-F238E27FC236}">
                <a16:creationId xmlns:a16="http://schemas.microsoft.com/office/drawing/2014/main" id="{7429D6A6-8137-40C0-AE77-C8E83FA71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2600" y="3105150"/>
            <a:ext cx="3479800" cy="1123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405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серия</a:t>
            </a:r>
          </a:p>
        </p:txBody>
      </p:sp>
      <p:sp>
        <p:nvSpPr>
          <p:cNvPr id="15" name="metric-label-3">
            <a:extLst xmlns:a="http://schemas.openxmlformats.org/drawingml/2006/main">
              <a:ext uri="{FF2B5EF4-FFF2-40B4-BE49-F238E27FC236}">
                <a16:creationId xmlns:a16="http://schemas.microsoft.com/office/drawing/2014/main" id="{1EB213B9-8608-40DA-8ABB-0A9AF9835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2600" y="4267200"/>
            <a:ext cx="3479800" cy="704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0E7C66"/>
                </a:solidFill>
                <a:latin typeface="Arial"/>
                <a:ea typeface="Arial"/>
                <a:cs typeface="Arial"/>
              </a:defRPr>
            </a:pPr>
            <a:r>
              <a:t>промышленных заводов</a:t>
            </a:r>
          </a:p>
        </p:txBody>
      </p:sp>
      <p:sp>
        <p:nvSpPr>
          <p:cNvPr id="16" name="metric-note-3">
            <a:extLst xmlns:a="http://schemas.openxmlformats.org/drawingml/2006/main">
              <a:ext uri="{FF2B5EF4-FFF2-40B4-BE49-F238E27FC236}">
                <a16:creationId xmlns:a16="http://schemas.microsoft.com/office/drawing/2014/main" id="{3B596120-75AB-46F8-B7F9-72C09DC5C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2600" y="4991100"/>
            <a:ext cx="3479800" cy="1009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Масштабирование рассматривается как следующий шаг технологии.</a:t>
            </a:r>
          </a:p>
        </p:txBody>
      </p:sp>
    </p:spTree>
    <p:extLst>
      <p:ext uri="{BB962C8B-B14F-4D97-AF65-F5344CB8AC3E}">
        <p14:creationId xmlns:p14="http://schemas.microsoft.com/office/powerpoint/2010/main" val="209438947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D76BD260-4715-4F19-BC3D-AA7146FB4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762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2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BEC5C045-BF03-4428-AE91-B816E8901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1000"/>
            <a:ext cx="40957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0E7C66"/>
                </a:solidFill>
                <a:latin typeface="Arial"/>
                <a:ea typeface="Arial"/>
                <a:cs typeface="Arial"/>
              </a:defRPr>
            </a:pPr>
            <a:r>
              <a:t>ПРОДУКТОВАЯ КАРТА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F6C4015-7193-4B9F-91DA-985D5ADD5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972800" cy="990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Мы развиваем одну сырьевую платформу для десяти отраслевых направлений.</a:t>
            </a:r>
          </a:p>
        </p:txBody>
      </p:sp>
      <p:sp>
        <p:nvSpPr>
          <p:cNvPr id="4" name="application-core">
            <a:extLst xmlns:a="http://schemas.openxmlformats.org/drawingml/2006/main">
              <a:ext uri="{FF2B5EF4-FFF2-40B4-BE49-F238E27FC236}">
                <a16:creationId xmlns:a16="http://schemas.microsoft.com/office/drawing/2014/main" id="{DA9EDFED-37E2-4617-A29E-EF372655B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667000"/>
            <a:ext cx="2667000" cy="2667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63D35"/>
          </a:solidFill>
          <a:ln xmlns:a="http://schemas.openxmlformats.org/drawingml/2006/main" w="57150">
            <a:solidFill>
              <a:srgbClr val="23B5A7"/>
            </a:solidFill>
            <a:prstDash val="solid"/>
          </a:ln>
        </p:spPr>
      </p:sp>
      <p:sp>
        <p:nvSpPr>
          <p:cNvPr id="5" name="application-core-label">
            <a:extLst xmlns:a="http://schemas.openxmlformats.org/drawingml/2006/main">
              <a:ext uri="{FF2B5EF4-FFF2-40B4-BE49-F238E27FC236}">
                <a16:creationId xmlns:a16="http://schemas.microsoft.com/office/drawing/2014/main" id="{1E12C3D4-E053-481D-A361-CE33F9F73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3238500"/>
            <a:ext cx="2057400" cy="1485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2550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Сырьё из хлореллы</a:t>
            </a:r>
          </a:p>
        </p:txBody>
      </p:sp>
      <p:sp>
        <p:nvSpPr>
          <p:cNvPr id="6" name="app-left-1">
            <a:extLst xmlns:a="http://schemas.openxmlformats.org/drawingml/2006/main">
              <a:ext uri="{FF2B5EF4-FFF2-40B4-BE49-F238E27FC236}">
                <a16:creationId xmlns:a16="http://schemas.microsoft.com/office/drawing/2014/main" id="{8EA2FAA9-CF1E-4BAC-BDB7-AEF1A12E2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28575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r">
              <a:defRPr sz="1575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Медицина</a:t>
            </a:r>
          </a:p>
        </p:txBody>
      </p:sp>
      <p:sp>
        <p:nvSpPr>
          <p:cNvPr id="7" name="app-rule-left-1">
            <a:extLst xmlns:a="http://schemas.openxmlformats.org/drawingml/2006/main">
              <a:ext uri="{FF2B5EF4-FFF2-40B4-BE49-F238E27FC236}">
                <a16:creationId xmlns:a16="http://schemas.microsoft.com/office/drawing/2014/main" id="{15F53EC3-5421-4DBA-A671-7931718AE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171700"/>
            <a:ext cx="857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8" name="app-left-2">
            <a:extLst xmlns:a="http://schemas.openxmlformats.org/drawingml/2006/main">
              <a:ext uri="{FF2B5EF4-FFF2-40B4-BE49-F238E27FC236}">
                <a16:creationId xmlns:a16="http://schemas.microsoft.com/office/drawing/2014/main" id="{E3AD9E78-98DF-41FC-86FB-21CE1625B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52725"/>
            <a:ext cx="28575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r">
              <a:defRPr sz="1575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Фармацевтика</a:t>
            </a:r>
          </a:p>
        </p:txBody>
      </p:sp>
      <p:sp>
        <p:nvSpPr>
          <p:cNvPr id="9" name="app-rule-left-2">
            <a:extLst xmlns:a="http://schemas.openxmlformats.org/drawingml/2006/main">
              <a:ext uri="{FF2B5EF4-FFF2-40B4-BE49-F238E27FC236}">
                <a16:creationId xmlns:a16="http://schemas.microsoft.com/office/drawing/2014/main" id="{8203E5DC-CF2A-48AB-88E8-4AB74BD31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971800"/>
            <a:ext cx="857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A838"/>
          </a:solidFill>
          <a:ln xmlns:a="http://schemas.openxmlformats.org/drawingml/2006/main" w="0">
            <a:solidFill>
              <a:srgbClr val="D8A838"/>
            </a:solidFill>
            <a:prstDash val="solid"/>
          </a:ln>
        </p:spPr>
      </p:sp>
      <p:sp>
        <p:nvSpPr>
          <p:cNvPr id="10" name="app-left-3">
            <a:extLst xmlns:a="http://schemas.openxmlformats.org/drawingml/2006/main">
              <a:ext uri="{FF2B5EF4-FFF2-40B4-BE49-F238E27FC236}">
                <a16:creationId xmlns:a16="http://schemas.microsoft.com/office/drawing/2014/main" id="{09CF9450-F846-4857-90FC-E7B5D9E55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52825"/>
            <a:ext cx="28575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r">
              <a:defRPr sz="1575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Пищевая промышленность</a:t>
            </a:r>
          </a:p>
        </p:txBody>
      </p:sp>
      <p:sp>
        <p:nvSpPr>
          <p:cNvPr id="11" name="app-rule-left-3">
            <a:extLst xmlns:a="http://schemas.openxmlformats.org/drawingml/2006/main">
              <a:ext uri="{FF2B5EF4-FFF2-40B4-BE49-F238E27FC236}">
                <a16:creationId xmlns:a16="http://schemas.microsoft.com/office/drawing/2014/main" id="{2A5111A0-8D11-4258-A3EB-863C75479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3771900"/>
            <a:ext cx="857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12" name="app-left-4">
            <a:extLst xmlns:a="http://schemas.openxmlformats.org/drawingml/2006/main">
              <a:ext uri="{FF2B5EF4-FFF2-40B4-BE49-F238E27FC236}">
                <a16:creationId xmlns:a16="http://schemas.microsoft.com/office/drawing/2014/main" id="{C5E5AF18-BFE0-463D-810E-3934E6109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52925"/>
            <a:ext cx="28575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r">
              <a:defRPr sz="1575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Косметология</a:t>
            </a:r>
          </a:p>
        </p:txBody>
      </p:sp>
      <p:sp>
        <p:nvSpPr>
          <p:cNvPr id="13" name="app-rule-left-4">
            <a:extLst xmlns:a="http://schemas.openxmlformats.org/drawingml/2006/main">
              <a:ext uri="{FF2B5EF4-FFF2-40B4-BE49-F238E27FC236}">
                <a16:creationId xmlns:a16="http://schemas.microsoft.com/office/drawing/2014/main" id="{B1169EE5-1691-4CE1-B725-72134CCAF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4572000"/>
            <a:ext cx="857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A838"/>
          </a:solidFill>
          <a:ln xmlns:a="http://schemas.openxmlformats.org/drawingml/2006/main" w="0">
            <a:solidFill>
              <a:srgbClr val="D8A838"/>
            </a:solidFill>
            <a:prstDash val="solid"/>
          </a:ln>
        </p:spPr>
      </p:sp>
      <p:sp>
        <p:nvSpPr>
          <p:cNvPr id="14" name="app-left-5">
            <a:extLst xmlns:a="http://schemas.openxmlformats.org/drawingml/2006/main">
              <a:ext uri="{FF2B5EF4-FFF2-40B4-BE49-F238E27FC236}">
                <a16:creationId xmlns:a16="http://schemas.microsoft.com/office/drawing/2014/main" id="{B29D32D2-B3EE-4641-BDD9-F1B3FA8B8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53025"/>
            <a:ext cx="28575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r">
              <a:defRPr sz="1575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Сельское хозяйство</a:t>
            </a:r>
          </a:p>
        </p:txBody>
      </p:sp>
      <p:sp>
        <p:nvSpPr>
          <p:cNvPr id="15" name="app-rule-left-5">
            <a:extLst xmlns:a="http://schemas.openxmlformats.org/drawingml/2006/main">
              <a:ext uri="{FF2B5EF4-FFF2-40B4-BE49-F238E27FC236}">
                <a16:creationId xmlns:a16="http://schemas.microsoft.com/office/drawing/2014/main" id="{1BDEA6AF-F2DB-474A-B0FD-124FC0472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5372100"/>
            <a:ext cx="857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16" name="app-right-1">
            <a:extLst xmlns:a="http://schemas.openxmlformats.org/drawingml/2006/main">
              <a:ext uri="{FF2B5EF4-FFF2-40B4-BE49-F238E27FC236}">
                <a16:creationId xmlns:a16="http://schemas.microsoft.com/office/drawing/2014/main" id="{E3E1EFB0-764A-4DCF-AADD-D5DCFC0AF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1952625"/>
            <a:ext cx="28575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Экология</a:t>
            </a:r>
          </a:p>
        </p:txBody>
      </p:sp>
      <p:sp>
        <p:nvSpPr>
          <p:cNvPr id="17" name="app-rule-right-1">
            <a:extLst xmlns:a="http://schemas.openxmlformats.org/drawingml/2006/main">
              <a:ext uri="{FF2B5EF4-FFF2-40B4-BE49-F238E27FC236}">
                <a16:creationId xmlns:a16="http://schemas.microsoft.com/office/drawing/2014/main" id="{0CEE9A76-D98B-45C5-A3EE-57C938DF0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171700"/>
            <a:ext cx="857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18" name="app-right-2">
            <a:extLst xmlns:a="http://schemas.openxmlformats.org/drawingml/2006/main">
              <a:ext uri="{FF2B5EF4-FFF2-40B4-BE49-F238E27FC236}">
                <a16:creationId xmlns:a16="http://schemas.microsoft.com/office/drawing/2014/main" id="{204CFD35-541D-4FB9-A2A6-23E735D63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752725"/>
            <a:ext cx="28575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Спортиндустрия</a:t>
            </a:r>
          </a:p>
        </p:txBody>
      </p:sp>
      <p:sp>
        <p:nvSpPr>
          <p:cNvPr id="19" name="app-rule-right-2">
            <a:extLst xmlns:a="http://schemas.openxmlformats.org/drawingml/2006/main">
              <a:ext uri="{FF2B5EF4-FFF2-40B4-BE49-F238E27FC236}">
                <a16:creationId xmlns:a16="http://schemas.microsoft.com/office/drawing/2014/main" id="{EE660DFF-87A5-4C45-9D2B-273EEB54D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971800"/>
            <a:ext cx="857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A838"/>
          </a:solidFill>
          <a:ln xmlns:a="http://schemas.openxmlformats.org/drawingml/2006/main" w="0">
            <a:solidFill>
              <a:srgbClr val="D8A838"/>
            </a:solidFill>
            <a:prstDash val="solid"/>
          </a:ln>
        </p:spPr>
      </p:sp>
      <p:sp>
        <p:nvSpPr>
          <p:cNvPr id="20" name="app-right-3">
            <a:extLst xmlns:a="http://schemas.openxmlformats.org/drawingml/2006/main">
              <a:ext uri="{FF2B5EF4-FFF2-40B4-BE49-F238E27FC236}">
                <a16:creationId xmlns:a16="http://schemas.microsoft.com/office/drawing/2014/main" id="{FBCFAE0F-6462-402D-8DB2-395CF7719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3552825"/>
            <a:ext cx="28575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Армия и флот</a:t>
            </a:r>
          </a:p>
        </p:txBody>
      </p:sp>
      <p:sp>
        <p:nvSpPr>
          <p:cNvPr id="21" name="app-rule-right-3">
            <a:extLst xmlns:a="http://schemas.openxmlformats.org/drawingml/2006/main">
              <a:ext uri="{FF2B5EF4-FFF2-40B4-BE49-F238E27FC236}">
                <a16:creationId xmlns:a16="http://schemas.microsoft.com/office/drawing/2014/main" id="{673C256B-1156-4648-A639-F6A385CD5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771900"/>
            <a:ext cx="857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22" name="app-right-4">
            <a:extLst xmlns:a="http://schemas.openxmlformats.org/drawingml/2006/main">
              <a:ext uri="{FF2B5EF4-FFF2-40B4-BE49-F238E27FC236}">
                <a16:creationId xmlns:a16="http://schemas.microsoft.com/office/drawing/2014/main" id="{F3F5424F-93BE-449B-8DF7-24325237A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4352925"/>
            <a:ext cx="28575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Энергетика</a:t>
            </a:r>
          </a:p>
        </p:txBody>
      </p:sp>
      <p:sp>
        <p:nvSpPr>
          <p:cNvPr id="23" name="app-rule-right-4">
            <a:extLst xmlns:a="http://schemas.openxmlformats.org/drawingml/2006/main">
              <a:ext uri="{FF2B5EF4-FFF2-40B4-BE49-F238E27FC236}">
                <a16:creationId xmlns:a16="http://schemas.microsoft.com/office/drawing/2014/main" id="{E06E74EA-19EB-4642-9ED9-1207A7546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4572000"/>
            <a:ext cx="857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A838"/>
          </a:solidFill>
          <a:ln xmlns:a="http://schemas.openxmlformats.org/drawingml/2006/main" w="0">
            <a:solidFill>
              <a:srgbClr val="D8A838"/>
            </a:solidFill>
            <a:prstDash val="solid"/>
          </a:ln>
        </p:spPr>
      </p:sp>
      <p:sp>
        <p:nvSpPr>
          <p:cNvPr id="24" name="app-right-5">
            <a:extLst xmlns:a="http://schemas.openxmlformats.org/drawingml/2006/main">
              <a:ext uri="{FF2B5EF4-FFF2-40B4-BE49-F238E27FC236}">
                <a16:creationId xmlns:a16="http://schemas.microsoft.com/office/drawing/2014/main" id="{912A51D7-196E-4754-BD8E-66625A0DF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5153025"/>
            <a:ext cx="28575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Космос</a:t>
            </a:r>
          </a:p>
        </p:txBody>
      </p:sp>
      <p:sp>
        <p:nvSpPr>
          <p:cNvPr id="25" name="app-rule-right-5">
            <a:extLst xmlns:a="http://schemas.openxmlformats.org/drawingml/2006/main">
              <a:ext uri="{FF2B5EF4-FFF2-40B4-BE49-F238E27FC236}">
                <a16:creationId xmlns:a16="http://schemas.microsoft.com/office/drawing/2014/main" id="{25E27B6B-EAE8-4912-97AA-52912DE58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5372100"/>
            <a:ext cx="857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41432427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63D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E8E8D8E7-233E-4381-8FC5-2DEA4CEFC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762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2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536BBC88-34A5-41DC-B81E-5F0F43C53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1000"/>
            <a:ext cx="40957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ВЫБОР ОБЪЕКТА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A3093CA-319D-46A2-8619-9D5BF62C9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972800" cy="990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Хлорелла выбрана за богатый состав; инженерная задача — снизить стоимость культивирования.</a:t>
            </a:r>
          </a:p>
        </p:txBody>
      </p:sp>
      <p:sp>
        <p:nvSpPr>
          <p:cNvPr id="4" name="column-rule-1">
            <a:extLst xmlns:a="http://schemas.openxmlformats.org/drawingml/2006/main">
              <a:ext uri="{FF2B5EF4-FFF2-40B4-BE49-F238E27FC236}">
                <a16:creationId xmlns:a16="http://schemas.microsoft.com/office/drawing/2014/main" id="{1ABD713A-3556-4948-B38D-4FD418171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14550"/>
            <a:ext cx="534352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5" name="column-head-1">
            <a:extLst xmlns:a="http://schemas.openxmlformats.org/drawingml/2006/main">
              <a:ext uri="{FF2B5EF4-FFF2-40B4-BE49-F238E27FC236}">
                <a16:creationId xmlns:a16="http://schemas.microsoft.com/office/drawing/2014/main" id="{DC26AC6C-4F16-4E20-8299-C244B73D8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05050"/>
            <a:ext cx="5343525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Почему хлорелла</a:t>
            </a:r>
          </a:p>
        </p:txBody>
      </p:sp>
      <p:sp>
        <p:nvSpPr>
          <p:cNvPr id="6" name="column-body-1">
            <a:extLst xmlns:a="http://schemas.openxmlformats.org/drawingml/2006/main">
              <a:ext uri="{FF2B5EF4-FFF2-40B4-BE49-F238E27FC236}">
                <a16:creationId xmlns:a16="http://schemas.microsoft.com/office/drawing/2014/main" id="{98BFA2CC-2B7D-4AA0-B946-5EBA57C0D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28950"/>
            <a:ext cx="5343525" cy="2876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D7E7E1"/>
                </a:solidFill>
                <a:latin typeface="Arial"/>
                <a:ea typeface="Arial"/>
                <a:cs typeface="Arial"/>
              </a:defRPr>
            </a:pPr>
            <a:r>
              <a:t>Хлорелла — источник белка и микроэлементов. Более богатый биохимический состав по сравнению с другими микроводорослями. Хлорофилла в хлорелле в 5 раз больше, чем в спирулине.</a:t>
            </a:r>
          </a:p>
        </p:txBody>
      </p:sp>
      <p:sp>
        <p:nvSpPr>
          <p:cNvPr id="7" name="column-rule-2">
            <a:extLst xmlns:a="http://schemas.openxmlformats.org/drawingml/2006/main">
              <a:ext uri="{FF2B5EF4-FFF2-40B4-BE49-F238E27FC236}">
                <a16:creationId xmlns:a16="http://schemas.microsoft.com/office/drawing/2014/main" id="{187884F6-4A9D-48E6-90E8-C71B03805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2114550"/>
            <a:ext cx="534352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A838"/>
          </a:solidFill>
          <a:ln xmlns:a="http://schemas.openxmlformats.org/drawingml/2006/main" w="0">
            <a:solidFill>
              <a:srgbClr val="D8A838"/>
            </a:solidFill>
            <a:prstDash val="solid"/>
          </a:ln>
        </p:spPr>
      </p:sp>
      <p:sp>
        <p:nvSpPr>
          <p:cNvPr id="8" name="column-head-2">
            <a:extLst xmlns:a="http://schemas.openxmlformats.org/drawingml/2006/main">
              <a:ext uri="{FF2B5EF4-FFF2-40B4-BE49-F238E27FC236}">
                <a16:creationId xmlns:a16="http://schemas.microsoft.com/office/drawing/2014/main" id="{26D27AD5-29AA-4E4D-9B38-5AC1817F8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2305050"/>
            <a:ext cx="5343525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Что ограничивает масштаб</a:t>
            </a:r>
          </a:p>
        </p:txBody>
      </p:sp>
      <p:sp>
        <p:nvSpPr>
          <p:cNvPr id="9" name="column-body-2">
            <a:extLst xmlns:a="http://schemas.openxmlformats.org/drawingml/2006/main">
              <a:ext uri="{FF2B5EF4-FFF2-40B4-BE49-F238E27FC236}">
                <a16:creationId xmlns:a16="http://schemas.microsoft.com/office/drawing/2014/main" id="{2E5E18E1-DF1B-4CDA-AC8C-958C00E32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028950"/>
            <a:ext cx="5343525" cy="2876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D7E7E1"/>
                </a:solidFill>
                <a:latin typeface="Arial"/>
                <a:ea typeface="Arial"/>
                <a:cs typeface="Arial"/>
              </a:defRPr>
            </a:pPr>
            <a:r>
              <a:t>Высокие затраты закрытых систем на освещение, смешивание и охлаждение. Потребность в продуктивных штаммах, устойчивых к условиям культивирования. Необходимость снизить себестоимость системы.</a:t>
            </a:r>
          </a:p>
        </p:txBody>
      </p:sp>
    </p:spTree>
    <p:extLst>
      <p:ext uri="{BB962C8B-B14F-4D97-AF65-F5344CB8AC3E}">
        <p14:creationId xmlns:p14="http://schemas.microsoft.com/office/powerpoint/2010/main" val="143987158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6CC094C3-032B-439D-B5DA-FCB95E4F2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762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2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6B2FAD8E-F3E1-4AF1-BABE-A74053744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1000"/>
            <a:ext cx="40957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0E7C66"/>
                </a:solidFill>
                <a:latin typeface="Arial"/>
                <a:ea typeface="Arial"/>
                <a:cs typeface="Arial"/>
              </a:defRPr>
            </a:pPr>
            <a:r>
              <a:t>ШТАММ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FA67DA4-9DA2-47F7-A662-FB4E83496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972800" cy="857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Штамм C-111 равномерно распределяется в культуральной среде.</a:t>
            </a:r>
          </a:p>
        </p:txBody>
      </p:sp>
      <p:pic>
        <p:nvPicPr>
          <p:cNvPr id="16" name="proof-image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b44703fc134b54"/>
          <a:srcRect xmlns:a="http://schemas.openxmlformats.org/drawingml/2006/main" l="8447" t="0" r="844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010400" y="1885950"/>
            <a:ext cx="4572000" cy="4095750"/>
          </a:xfrm>
          <a:prstGeom xmlns:a="http://schemas.openxmlformats.org/drawingml/2006/main" prst="roundRect">
            <a:avLst>
              <a:gd name="adj" fmla="val 4186"/>
            </a:avLst>
          </a:prstGeom>
        </p:spPr>
      </p:pic>
      <p:sp>
        <p:nvSpPr>
          <p:cNvPr id="5" name="proof-image-accent">
            <a:extLst xmlns:a="http://schemas.openxmlformats.org/drawingml/2006/main">
              <a:ext uri="{FF2B5EF4-FFF2-40B4-BE49-F238E27FC236}">
                <a16:creationId xmlns:a16="http://schemas.microsoft.com/office/drawing/2014/main" id="{40787657-2CB2-436F-BEAC-0C10778BD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1800" y="2171700"/>
            <a:ext cx="7620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6" name="body-copy">
            <a:extLst xmlns:a="http://schemas.openxmlformats.org/drawingml/2006/main">
              <a:ext uri="{FF2B5EF4-FFF2-40B4-BE49-F238E27FC236}">
                <a16:creationId xmlns:a16="http://schemas.microsoft.com/office/drawing/2014/main" id="{761CE438-865D-4899-BEB5-2C2CB6D1B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62150"/>
            <a:ext cx="5867400" cy="2381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Для производства суспензии используется Chlorella vulgaris ИФР № C-111.  Штамм отличается планктонными свойствами: клетки свободно парят и равномерно распределяются в культуральной среде. Ценность суспензии формируется биологической активностью штамма и его биохимическим составом.</a:t>
            </a:r>
          </a:p>
        </p:txBody>
      </p:sp>
      <p:sp>
        <p:nvSpPr>
          <p:cNvPr id="7" name="fact-rule-1">
            <a:extLst xmlns:a="http://schemas.openxmlformats.org/drawingml/2006/main">
              <a:ext uri="{FF2B5EF4-FFF2-40B4-BE49-F238E27FC236}">
                <a16:creationId xmlns:a16="http://schemas.microsoft.com/office/drawing/2014/main" id="{007B2462-5948-4FA3-8042-4E9FECCBC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81550"/>
            <a:ext cx="28194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8" name="fact-value-1">
            <a:extLst xmlns:a="http://schemas.openxmlformats.org/drawingml/2006/main">
              <a:ext uri="{FF2B5EF4-FFF2-40B4-BE49-F238E27FC236}">
                <a16:creationId xmlns:a16="http://schemas.microsoft.com/office/drawing/2014/main" id="{7B6005DE-3D4C-463E-95FB-E4D3939EF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14900"/>
            <a:ext cx="2819400" cy="514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25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C-111</a:t>
            </a:r>
          </a:p>
        </p:txBody>
      </p:sp>
      <p:sp>
        <p:nvSpPr>
          <p:cNvPr id="9" name="fact-label-1">
            <a:extLst xmlns:a="http://schemas.openxmlformats.org/drawingml/2006/main">
              <a:ext uri="{FF2B5EF4-FFF2-40B4-BE49-F238E27FC236}">
                <a16:creationId xmlns:a16="http://schemas.microsoft.com/office/drawing/2014/main" id="{BDD029FC-A282-4676-9A01-77E64825B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29250"/>
            <a:ext cx="2819400" cy="552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6A8E7F"/>
                </a:solidFill>
                <a:latin typeface="Arial"/>
                <a:ea typeface="Arial"/>
                <a:cs typeface="Arial"/>
              </a:defRPr>
            </a:pPr>
            <a:r>
              <a:t>Chlorella vulgaris ИФР</a:t>
            </a:r>
          </a:p>
        </p:txBody>
      </p:sp>
      <p:sp>
        <p:nvSpPr>
          <p:cNvPr id="10" name="fact-rule-2">
            <a:extLst xmlns:a="http://schemas.openxmlformats.org/drawingml/2006/main">
              <a:ext uri="{FF2B5EF4-FFF2-40B4-BE49-F238E27FC236}">
                <a16:creationId xmlns:a16="http://schemas.microsoft.com/office/drawing/2014/main" id="{00E1AEC1-C975-4170-BC9C-D805BC036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4781550"/>
            <a:ext cx="28194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A838"/>
          </a:solidFill>
          <a:ln xmlns:a="http://schemas.openxmlformats.org/drawingml/2006/main" w="0">
            <a:solidFill>
              <a:srgbClr val="D8A838"/>
            </a:solidFill>
            <a:prstDash val="solid"/>
          </a:ln>
        </p:spPr>
      </p:sp>
      <p:sp>
        <p:nvSpPr>
          <p:cNvPr id="11" name="fact-value-2">
            <a:extLst xmlns:a="http://schemas.openxmlformats.org/drawingml/2006/main">
              <a:ext uri="{FF2B5EF4-FFF2-40B4-BE49-F238E27FC236}">
                <a16:creationId xmlns:a16="http://schemas.microsoft.com/office/drawing/2014/main" id="{4D6AADE5-4A85-482A-9F61-577308D6E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4914900"/>
            <a:ext cx="2819400" cy="514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25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10%</a:t>
            </a:r>
          </a:p>
        </p:txBody>
      </p:sp>
      <p:sp>
        <p:nvSpPr>
          <p:cNvPr id="12" name="fact-label-2">
            <a:extLst xmlns:a="http://schemas.openxmlformats.org/drawingml/2006/main">
              <a:ext uri="{FF2B5EF4-FFF2-40B4-BE49-F238E27FC236}">
                <a16:creationId xmlns:a16="http://schemas.microsoft.com/office/drawing/2014/main" id="{B4BED2DC-F637-4D65-966D-91BE259C8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5429250"/>
            <a:ext cx="2819400" cy="552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6A8E7F"/>
                </a:solidFill>
                <a:latin typeface="Arial"/>
                <a:ea typeface="Arial"/>
                <a:cs typeface="Arial"/>
              </a:defRPr>
            </a:pPr>
            <a:r>
              <a:t>инокулята от объёма реактора в процессе</a:t>
            </a:r>
          </a:p>
        </p:txBody>
      </p:sp>
    </p:spTree>
    <p:extLst>
      <p:ext uri="{BB962C8B-B14F-4D97-AF65-F5344CB8AC3E}">
        <p14:creationId xmlns:p14="http://schemas.microsoft.com/office/powerpoint/2010/main" val="154701443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63D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0ADA8E21-E6E2-44D3-A7E9-F807AA39A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762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2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74A01049-184A-496C-9F69-4EBFFF5FD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1000"/>
            <a:ext cx="40957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ТЕХНОЛОГИЯ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5C49ECF-1B31-4FC2-BEE6-1C2F15DB4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972800" cy="857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Три фазы превращают культуру в готовую промышленную суспензию.</a:t>
            </a:r>
          </a:p>
        </p:txBody>
      </p:sp>
      <p:sp>
        <p:nvSpPr>
          <p:cNvPr id="4" name="phase-1">
            <a:extLst xmlns:a="http://schemas.openxmlformats.org/drawingml/2006/main">
              <a:ext uri="{FF2B5EF4-FFF2-40B4-BE49-F238E27FC236}">
                <a16:creationId xmlns:a16="http://schemas.microsoft.com/office/drawing/2014/main" id="{E2EC9914-7ADF-4F2D-B853-6352C3D5F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3505200" cy="3429000"/>
          </a:xfrm>
          <a:prstGeom xmlns:a="http://schemas.openxmlformats.org/drawingml/2006/main" prst="roundRect">
            <a:avLst>
              <a:gd name="adj" fmla="val 5000"/>
            </a:avLst>
          </a:prstGeom>
          <a:solidFill xmlns:a="http://schemas.openxmlformats.org/drawingml/2006/main">
            <a:srgbClr val="08483F"/>
          </a:solidFill>
          <a:ln xmlns:a="http://schemas.openxmlformats.org/drawingml/2006/main" w="19050">
            <a:solidFill>
              <a:srgbClr val="23B5A7"/>
            </a:solidFill>
            <a:prstDash val="solid"/>
          </a:ln>
        </p:spPr>
      </p:sp>
      <p:sp>
        <p:nvSpPr>
          <p:cNvPr id="5" name="phase-range-1">
            <a:extLst xmlns:a="http://schemas.openxmlformats.org/drawingml/2006/main">
              <a:ext uri="{FF2B5EF4-FFF2-40B4-BE49-F238E27FC236}">
                <a16:creationId xmlns:a16="http://schemas.microsoft.com/office/drawing/2014/main" id="{14C805A7-BD36-44EB-AE28-7B1DAA54C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305050"/>
            <a:ext cx="3086100" cy="476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Этапы 1–6</a:t>
            </a:r>
          </a:p>
        </p:txBody>
      </p:sp>
      <p:sp>
        <p:nvSpPr>
          <p:cNvPr id="6" name="phase-title-1">
            <a:extLst xmlns:a="http://schemas.openxmlformats.org/drawingml/2006/main">
              <a:ext uri="{FF2B5EF4-FFF2-40B4-BE49-F238E27FC236}">
                <a16:creationId xmlns:a16="http://schemas.microsoft.com/office/drawing/2014/main" id="{E1D1CF42-F96B-4542-9B64-117A527B0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857500"/>
            <a:ext cx="3086100" cy="781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Культура и водоподготовка</a:t>
            </a:r>
          </a:p>
        </p:txBody>
      </p:sp>
      <p:sp>
        <p:nvSpPr>
          <p:cNvPr id="7" name="phase-body-1">
            <a:extLst xmlns:a="http://schemas.openxmlformats.org/drawingml/2006/main">
              <a:ext uri="{FF2B5EF4-FFF2-40B4-BE49-F238E27FC236}">
                <a16:creationId xmlns:a16="http://schemas.microsoft.com/office/drawing/2014/main" id="{8C0C2008-ACC8-4718-AE31-89A278244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733800"/>
            <a:ext cx="3086100" cy="1504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D7E7E1"/>
                </a:solidFill>
                <a:latin typeface="Arial"/>
                <a:ea typeface="Arial"/>
                <a:cs typeface="Arial"/>
              </a:defRPr>
            </a:pPr>
            <a:r>
              <a:t>Новая технология, чистая культура, инокулят, обратный осмос, нагрев и электроактивация.</a:t>
            </a:r>
          </a:p>
        </p:txBody>
      </p:sp>
      <p:sp>
        <p:nvSpPr>
          <p:cNvPr id="8" name="phase-2">
            <a:extLst xmlns:a="http://schemas.openxmlformats.org/drawingml/2006/main">
              <a:ext uri="{FF2B5EF4-FFF2-40B4-BE49-F238E27FC236}">
                <a16:creationId xmlns:a16="http://schemas.microsoft.com/office/drawing/2014/main" id="{6B2F909F-0772-477D-B161-078FD789D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2095500"/>
            <a:ext cx="3505200" cy="3429000"/>
          </a:xfrm>
          <a:prstGeom xmlns:a="http://schemas.openxmlformats.org/drawingml/2006/main" prst="roundRect">
            <a:avLst>
              <a:gd name="adj" fmla="val 5000"/>
            </a:avLst>
          </a:prstGeom>
          <a:solidFill xmlns:a="http://schemas.openxmlformats.org/drawingml/2006/main">
            <a:srgbClr val="0A5147"/>
          </a:solidFill>
          <a:ln xmlns:a="http://schemas.openxmlformats.org/drawingml/2006/main" w="19050">
            <a:solidFill>
              <a:srgbClr val="D8A838"/>
            </a:solidFill>
            <a:prstDash val="solid"/>
          </a:ln>
        </p:spPr>
      </p:sp>
      <p:sp>
        <p:nvSpPr>
          <p:cNvPr id="9" name="phase-range-2">
            <a:extLst xmlns:a="http://schemas.openxmlformats.org/drawingml/2006/main">
              <a:ext uri="{FF2B5EF4-FFF2-40B4-BE49-F238E27FC236}">
                <a16:creationId xmlns:a16="http://schemas.microsoft.com/office/drawing/2014/main" id="{005DF3ED-4479-4374-8ADB-CD9DF5952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2305050"/>
            <a:ext cx="3086100" cy="476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D8A838"/>
                </a:solidFill>
                <a:latin typeface="Arial"/>
                <a:ea typeface="Arial"/>
                <a:cs typeface="Arial"/>
              </a:defRPr>
            </a:pPr>
            <a:r>
              <a:t>Этапы 7–10</a:t>
            </a:r>
          </a:p>
        </p:txBody>
      </p:sp>
      <p:sp>
        <p:nvSpPr>
          <p:cNvPr id="10" name="phase-title-2">
            <a:extLst xmlns:a="http://schemas.openxmlformats.org/drawingml/2006/main">
              <a:ext uri="{FF2B5EF4-FFF2-40B4-BE49-F238E27FC236}">
                <a16:creationId xmlns:a16="http://schemas.microsoft.com/office/drawing/2014/main" id="{5330A0D2-6717-407C-BE2F-2BFB3B137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2857500"/>
            <a:ext cx="3086100" cy="781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Культивирование</a:t>
            </a:r>
          </a:p>
        </p:txBody>
      </p:sp>
      <p:sp>
        <p:nvSpPr>
          <p:cNvPr id="11" name="phase-body-2">
            <a:extLst xmlns:a="http://schemas.openxmlformats.org/drawingml/2006/main">
              <a:ext uri="{FF2B5EF4-FFF2-40B4-BE49-F238E27FC236}">
                <a16:creationId xmlns:a16="http://schemas.microsoft.com/office/drawing/2014/main" id="{9A4C9390-9A7E-4E9D-84B1-94C1E463B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3733800"/>
            <a:ext cx="3086100" cy="1504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D7E7E1"/>
                </a:solidFill>
                <a:latin typeface="Arial"/>
                <a:ea typeface="Arial"/>
                <a:cs typeface="Arial"/>
              </a:defRPr>
            </a:pPr>
            <a:r>
              <a:t>Католит и анолит, питательная среда, CO₂, 10% инокулята и микробиологическая безопасность.</a:t>
            </a:r>
          </a:p>
        </p:txBody>
      </p:sp>
      <p:sp>
        <p:nvSpPr>
          <p:cNvPr id="12" name="phase-3">
            <a:extLst xmlns:a="http://schemas.openxmlformats.org/drawingml/2006/main">
              <a:ext uri="{FF2B5EF4-FFF2-40B4-BE49-F238E27FC236}">
                <a16:creationId xmlns:a16="http://schemas.microsoft.com/office/drawing/2014/main" id="{13C75A93-45E5-4182-A311-18C6D7443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095500"/>
            <a:ext cx="3505200" cy="3429000"/>
          </a:xfrm>
          <a:prstGeom xmlns:a="http://schemas.openxmlformats.org/drawingml/2006/main" prst="roundRect">
            <a:avLst>
              <a:gd name="adj" fmla="val 5000"/>
            </a:avLst>
          </a:prstGeom>
          <a:solidFill xmlns:a="http://schemas.openxmlformats.org/drawingml/2006/main">
            <a:srgbClr val="08483F"/>
          </a:solidFill>
          <a:ln xmlns:a="http://schemas.openxmlformats.org/drawingml/2006/main" w="19050">
            <a:solidFill>
              <a:srgbClr val="23B5A7"/>
            </a:solidFill>
            <a:prstDash val="solid"/>
          </a:ln>
        </p:spPr>
      </p:sp>
      <p:sp>
        <p:nvSpPr>
          <p:cNvPr id="13" name="phase-range-3">
            <a:extLst xmlns:a="http://schemas.openxmlformats.org/drawingml/2006/main">
              <a:ext uri="{FF2B5EF4-FFF2-40B4-BE49-F238E27FC236}">
                <a16:creationId xmlns:a16="http://schemas.microsoft.com/office/drawing/2014/main" id="{7260F75A-D852-4523-B6EE-644BC6E4D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305050"/>
            <a:ext cx="3086100" cy="476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Этапы 11–13</a:t>
            </a:r>
          </a:p>
        </p:txBody>
      </p:sp>
      <p:sp>
        <p:nvSpPr>
          <p:cNvPr id="14" name="phase-title-3">
            <a:extLst xmlns:a="http://schemas.openxmlformats.org/drawingml/2006/main">
              <a:ext uri="{FF2B5EF4-FFF2-40B4-BE49-F238E27FC236}">
                <a16:creationId xmlns:a16="http://schemas.microsoft.com/office/drawing/2014/main" id="{B54F7801-F450-4845-A978-B0F323C51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857500"/>
            <a:ext cx="3086100" cy="781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Промышленный выпуск</a:t>
            </a:r>
          </a:p>
        </p:txBody>
      </p:sp>
      <p:sp>
        <p:nvSpPr>
          <p:cNvPr id="15" name="phase-body-3">
            <a:extLst xmlns:a="http://schemas.openxmlformats.org/drawingml/2006/main">
              <a:ext uri="{FF2B5EF4-FFF2-40B4-BE49-F238E27FC236}">
                <a16:creationId xmlns:a16="http://schemas.microsoft.com/office/drawing/2014/main" id="{8616B824-1B3C-4BA3-AA87-23A40D6D3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733800"/>
            <a:ext cx="3086100" cy="1504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D7E7E1"/>
                </a:solidFill>
                <a:latin typeface="Arial"/>
                <a:ea typeface="Arial"/>
                <a:cs typeface="Arial"/>
              </a:defRPr>
            </a:pPr>
            <a:r>
              <a:t>Заводское производство, розлив в ПЭТ-бутылки и поставка готовой продукции.</a:t>
            </a:r>
          </a:p>
        </p:txBody>
      </p:sp>
    </p:spTree>
    <p:extLst>
      <p:ext uri="{BB962C8B-B14F-4D97-AF65-F5344CB8AC3E}">
        <p14:creationId xmlns:p14="http://schemas.microsoft.com/office/powerpoint/2010/main" val="141423455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17F10880-54E8-490F-A557-4D00F9442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762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2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2B29E18E-2099-4204-8581-22F1563C5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1000"/>
            <a:ext cx="40957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0E7C66"/>
                </a:solidFill>
                <a:latin typeface="Arial"/>
                <a:ea typeface="Arial"/>
                <a:cs typeface="Arial"/>
              </a:defRPr>
            </a:pPr>
            <a:r>
              <a:t>ПРОЦЕСС 1/3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D0B9309-9178-412B-80E1-1083E29FE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972800" cy="990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Культура и водоподготовка задают условия для промышленного цикла.</a:t>
            </a:r>
          </a:p>
        </p:txBody>
      </p:sp>
      <p:sp>
        <p:nvSpPr>
          <p:cNvPr id="4" name="stage-arrow-1">
            <a:extLst xmlns:a="http://schemas.openxmlformats.org/drawingml/2006/main">
              <a:ext uri="{FF2B5EF4-FFF2-40B4-BE49-F238E27FC236}">
                <a16:creationId xmlns:a16="http://schemas.microsoft.com/office/drawing/2014/main" id="{F9D2A97A-C8B4-4BCE-940B-338164A17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9975" y="3752850"/>
            <a:ext cx="95250" cy="1143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5" name="stage-arrow-2">
            <a:extLst xmlns:a="http://schemas.openxmlformats.org/drawingml/2006/main">
              <a:ext uri="{FF2B5EF4-FFF2-40B4-BE49-F238E27FC236}">
                <a16:creationId xmlns:a16="http://schemas.microsoft.com/office/drawing/2014/main" id="{4822596A-F675-45BD-AA41-FD740BC3D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4175" y="3752850"/>
            <a:ext cx="95250" cy="1143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6" name="stage-arrow-3">
            <a:extLst xmlns:a="http://schemas.openxmlformats.org/drawingml/2006/main">
              <a:ext uri="{FF2B5EF4-FFF2-40B4-BE49-F238E27FC236}">
                <a16:creationId xmlns:a16="http://schemas.microsoft.com/office/drawing/2014/main" id="{DB0F14DA-F8A8-436B-8CDC-9F58948F1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3752850"/>
            <a:ext cx="95250" cy="1143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7" name="stage-arrow-4">
            <a:extLst xmlns:a="http://schemas.openxmlformats.org/drawingml/2006/main">
              <a:ext uri="{FF2B5EF4-FFF2-40B4-BE49-F238E27FC236}">
                <a16:creationId xmlns:a16="http://schemas.microsoft.com/office/drawing/2014/main" id="{D77FEFCD-36D3-4A25-BF39-321544D36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2575" y="3752850"/>
            <a:ext cx="95250" cy="1143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8" name="stage-arrow-5">
            <a:extLst xmlns:a="http://schemas.openxmlformats.org/drawingml/2006/main">
              <a:ext uri="{FF2B5EF4-FFF2-40B4-BE49-F238E27FC236}">
                <a16:creationId xmlns:a16="http://schemas.microsoft.com/office/drawing/2014/main" id="{761FA97B-2DCB-432E-8A99-4E28EA60D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6775" y="3752850"/>
            <a:ext cx="95250" cy="1143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9" name="stage-1">
            <a:extLst xmlns:a="http://schemas.openxmlformats.org/drawingml/2006/main">
              <a:ext uri="{FF2B5EF4-FFF2-40B4-BE49-F238E27FC236}">
                <a16:creationId xmlns:a16="http://schemas.microsoft.com/office/drawing/2014/main" id="{1BD5821A-55F5-4B3E-BAA8-C72F70FF1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0"/>
            <a:ext cx="1701800" cy="2667000"/>
          </a:xfrm>
          <a:prstGeom xmlns:a="http://schemas.openxmlformats.org/drawingml/2006/main" prst="roundRect">
            <a:avLst>
              <a:gd name="adj" fmla="val 895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23B5A7"/>
            </a:solidFill>
            <a:prstDash val="solid"/>
          </a:ln>
        </p:spPr>
      </p:sp>
      <p:sp>
        <p:nvSpPr>
          <p:cNvPr id="10" name="stage-number-1">
            <a:extLst xmlns:a="http://schemas.openxmlformats.org/drawingml/2006/main">
              <a:ext uri="{FF2B5EF4-FFF2-40B4-BE49-F238E27FC236}">
                <a16:creationId xmlns:a16="http://schemas.microsoft.com/office/drawing/2014/main" id="{72F2E340-6A2C-4DF6-B5DF-9029239CB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647950"/>
            <a:ext cx="135890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1</a:t>
            </a:r>
          </a:p>
        </p:txBody>
      </p:sp>
      <p:sp>
        <p:nvSpPr>
          <p:cNvPr id="11" name="stage-title-1">
            <a:extLst xmlns:a="http://schemas.openxmlformats.org/drawingml/2006/main">
              <a:ext uri="{FF2B5EF4-FFF2-40B4-BE49-F238E27FC236}">
                <a16:creationId xmlns:a16="http://schemas.microsoft.com/office/drawing/2014/main" id="{D6A5CFBA-CC05-411B-93A0-8CC08A0E9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181350"/>
            <a:ext cx="1358900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Новая технология</a:t>
            </a:r>
          </a:p>
        </p:txBody>
      </p:sp>
      <p:sp>
        <p:nvSpPr>
          <p:cNvPr id="12" name="stage-body-1">
            <a:extLst xmlns:a="http://schemas.openxmlformats.org/drawingml/2006/main">
              <a:ext uri="{FF2B5EF4-FFF2-40B4-BE49-F238E27FC236}">
                <a16:creationId xmlns:a16="http://schemas.microsoft.com/office/drawing/2014/main" id="{F5B6E176-1689-40D5-9612-17DEF005E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019550"/>
            <a:ext cx="1358900" cy="895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Разработка промышленного способа.</a:t>
            </a:r>
          </a:p>
        </p:txBody>
      </p:sp>
      <p:sp>
        <p:nvSpPr>
          <p:cNvPr id="13" name="stage-2">
            <a:extLst xmlns:a="http://schemas.openxmlformats.org/drawingml/2006/main">
              <a:ext uri="{FF2B5EF4-FFF2-40B4-BE49-F238E27FC236}">
                <a16:creationId xmlns:a16="http://schemas.microsoft.com/office/drawing/2014/main" id="{F64E32C4-492F-4D88-B468-176DE1DC4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63800" y="2476500"/>
            <a:ext cx="1701800" cy="2667000"/>
          </a:xfrm>
          <a:prstGeom xmlns:a="http://schemas.openxmlformats.org/drawingml/2006/main" prst="roundRect">
            <a:avLst>
              <a:gd name="adj" fmla="val 895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23B5A7"/>
            </a:solidFill>
            <a:prstDash val="solid"/>
          </a:ln>
        </p:spPr>
      </p:sp>
      <p:sp>
        <p:nvSpPr>
          <p:cNvPr id="14" name="stage-number-2">
            <a:extLst xmlns:a="http://schemas.openxmlformats.org/drawingml/2006/main">
              <a:ext uri="{FF2B5EF4-FFF2-40B4-BE49-F238E27FC236}">
                <a16:creationId xmlns:a16="http://schemas.microsoft.com/office/drawing/2014/main" id="{0A29EE6F-3CA2-4DFD-9A66-320BC5107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35250" y="2647950"/>
            <a:ext cx="135890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2</a:t>
            </a:r>
          </a:p>
        </p:txBody>
      </p:sp>
      <p:sp>
        <p:nvSpPr>
          <p:cNvPr id="15" name="stage-title-2">
            <a:extLst xmlns:a="http://schemas.openxmlformats.org/drawingml/2006/main">
              <a:ext uri="{FF2B5EF4-FFF2-40B4-BE49-F238E27FC236}">
                <a16:creationId xmlns:a16="http://schemas.microsoft.com/office/drawing/2014/main" id="{AD177B45-DFF2-433E-AFD4-DCE5F78D0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35250" y="3181350"/>
            <a:ext cx="1358900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Чистая культура</a:t>
            </a:r>
          </a:p>
        </p:txBody>
      </p:sp>
      <p:sp>
        <p:nvSpPr>
          <p:cNvPr id="16" name="stage-body-2">
            <a:extLst xmlns:a="http://schemas.openxmlformats.org/drawingml/2006/main">
              <a:ext uri="{FF2B5EF4-FFF2-40B4-BE49-F238E27FC236}">
                <a16:creationId xmlns:a16="http://schemas.microsoft.com/office/drawing/2014/main" id="{2EA87A04-077B-461E-B80C-62E44A65B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35250" y="4019550"/>
            <a:ext cx="1358900" cy="895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Выделение исходной культуры.</a:t>
            </a:r>
          </a:p>
        </p:txBody>
      </p:sp>
      <p:sp>
        <p:nvSpPr>
          <p:cNvPr id="17" name="stage-3">
            <a:extLst xmlns:a="http://schemas.openxmlformats.org/drawingml/2006/main">
              <a:ext uri="{FF2B5EF4-FFF2-40B4-BE49-F238E27FC236}">
                <a16:creationId xmlns:a16="http://schemas.microsoft.com/office/drawing/2014/main" id="{4417BE1D-EBE9-44FC-832E-D90068BAF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2476500"/>
            <a:ext cx="1701800" cy="2667000"/>
          </a:xfrm>
          <a:prstGeom xmlns:a="http://schemas.openxmlformats.org/drawingml/2006/main" prst="roundRect">
            <a:avLst>
              <a:gd name="adj" fmla="val 895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23B5A7"/>
            </a:solidFill>
            <a:prstDash val="solid"/>
          </a:ln>
        </p:spPr>
      </p:sp>
      <p:sp>
        <p:nvSpPr>
          <p:cNvPr id="18" name="stage-number-3">
            <a:extLst xmlns:a="http://schemas.openxmlformats.org/drawingml/2006/main">
              <a:ext uri="{FF2B5EF4-FFF2-40B4-BE49-F238E27FC236}">
                <a16:creationId xmlns:a16="http://schemas.microsoft.com/office/drawing/2014/main" id="{52E81A9E-A151-442D-A3AE-F97E78F11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647950"/>
            <a:ext cx="135890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3</a:t>
            </a:r>
          </a:p>
        </p:txBody>
      </p:sp>
      <p:sp>
        <p:nvSpPr>
          <p:cNvPr id="19" name="stage-title-3">
            <a:extLst xmlns:a="http://schemas.openxmlformats.org/drawingml/2006/main">
              <a:ext uri="{FF2B5EF4-FFF2-40B4-BE49-F238E27FC236}">
                <a16:creationId xmlns:a16="http://schemas.microsoft.com/office/drawing/2014/main" id="{B39590E8-2D51-4144-AC78-A00B73369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181350"/>
            <a:ext cx="1358900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Инокулят</a:t>
            </a:r>
          </a:p>
        </p:txBody>
      </p:sp>
      <p:sp>
        <p:nvSpPr>
          <p:cNvPr id="20" name="stage-body-3">
            <a:extLst xmlns:a="http://schemas.openxmlformats.org/drawingml/2006/main">
              <a:ext uri="{FF2B5EF4-FFF2-40B4-BE49-F238E27FC236}">
                <a16:creationId xmlns:a16="http://schemas.microsoft.com/office/drawing/2014/main" id="{13A64027-AECD-4AD3-8413-3C7DD0B68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4019550"/>
            <a:ext cx="1358900" cy="895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Подготовка посевного материала.</a:t>
            </a:r>
          </a:p>
        </p:txBody>
      </p:sp>
      <p:sp>
        <p:nvSpPr>
          <p:cNvPr id="21" name="stage-4">
            <a:extLst xmlns:a="http://schemas.openxmlformats.org/drawingml/2006/main">
              <a:ext uri="{FF2B5EF4-FFF2-40B4-BE49-F238E27FC236}">
                <a16:creationId xmlns:a16="http://schemas.microsoft.com/office/drawing/2014/main" id="{D231DBD1-40ED-4D3A-B083-7683544D9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476500"/>
            <a:ext cx="1701800" cy="2667000"/>
          </a:xfrm>
          <a:prstGeom xmlns:a="http://schemas.openxmlformats.org/drawingml/2006/main" prst="roundRect">
            <a:avLst>
              <a:gd name="adj" fmla="val 895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23B5A7"/>
            </a:solidFill>
            <a:prstDash val="solid"/>
          </a:ln>
        </p:spPr>
      </p:sp>
      <p:sp>
        <p:nvSpPr>
          <p:cNvPr id="22" name="stage-number-4">
            <a:extLst xmlns:a="http://schemas.openxmlformats.org/drawingml/2006/main">
              <a:ext uri="{FF2B5EF4-FFF2-40B4-BE49-F238E27FC236}">
                <a16:creationId xmlns:a16="http://schemas.microsoft.com/office/drawing/2014/main" id="{8D083B50-8458-40F2-83A0-3E2156B7F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47950"/>
            <a:ext cx="135890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4</a:t>
            </a:r>
          </a:p>
        </p:txBody>
      </p:sp>
      <p:sp>
        <p:nvSpPr>
          <p:cNvPr id="23" name="stage-title-4">
            <a:extLst xmlns:a="http://schemas.openxmlformats.org/drawingml/2006/main">
              <a:ext uri="{FF2B5EF4-FFF2-40B4-BE49-F238E27FC236}">
                <a16:creationId xmlns:a16="http://schemas.microsoft.com/office/drawing/2014/main" id="{2D726B73-EA92-401F-A4C0-ED2C952CF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181350"/>
            <a:ext cx="1358900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Обратный осмос</a:t>
            </a:r>
          </a:p>
        </p:txBody>
      </p:sp>
      <p:sp>
        <p:nvSpPr>
          <p:cNvPr id="24" name="stage-body-4">
            <a:extLst xmlns:a="http://schemas.openxmlformats.org/drawingml/2006/main">
              <a:ext uri="{FF2B5EF4-FFF2-40B4-BE49-F238E27FC236}">
                <a16:creationId xmlns:a16="http://schemas.microsoft.com/office/drawing/2014/main" id="{AF2DFA1F-962F-40BD-AF7C-87FBD7808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019550"/>
            <a:ext cx="1358900" cy="895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Очистка воды от примесей.</a:t>
            </a:r>
          </a:p>
        </p:txBody>
      </p:sp>
      <p:sp>
        <p:nvSpPr>
          <p:cNvPr id="25" name="stage-5">
            <a:extLst xmlns:a="http://schemas.openxmlformats.org/drawingml/2006/main">
              <a:ext uri="{FF2B5EF4-FFF2-40B4-BE49-F238E27FC236}">
                <a16:creationId xmlns:a16="http://schemas.microsoft.com/office/drawing/2014/main" id="{14F76856-6066-4673-80F1-DA552E527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6400" y="2476500"/>
            <a:ext cx="1701800" cy="2667000"/>
          </a:xfrm>
          <a:prstGeom xmlns:a="http://schemas.openxmlformats.org/drawingml/2006/main" prst="roundRect">
            <a:avLst>
              <a:gd name="adj" fmla="val 895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23B5A7"/>
            </a:solidFill>
            <a:prstDash val="solid"/>
          </a:ln>
        </p:spPr>
      </p:sp>
      <p:sp>
        <p:nvSpPr>
          <p:cNvPr id="26" name="stage-number-5">
            <a:extLst xmlns:a="http://schemas.openxmlformats.org/drawingml/2006/main">
              <a:ext uri="{FF2B5EF4-FFF2-40B4-BE49-F238E27FC236}">
                <a16:creationId xmlns:a16="http://schemas.microsoft.com/office/drawing/2014/main" id="{F3B26889-27E3-40E1-989B-AB3F64D15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7850" y="2647950"/>
            <a:ext cx="135890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5</a:t>
            </a:r>
          </a:p>
        </p:txBody>
      </p:sp>
      <p:sp>
        <p:nvSpPr>
          <p:cNvPr id="27" name="stage-title-5">
            <a:extLst xmlns:a="http://schemas.openxmlformats.org/drawingml/2006/main">
              <a:ext uri="{FF2B5EF4-FFF2-40B4-BE49-F238E27FC236}">
                <a16:creationId xmlns:a16="http://schemas.microsoft.com/office/drawing/2014/main" id="{E3B852B8-58FC-4536-A1D1-7339A8A12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7850" y="3181350"/>
            <a:ext cx="1358900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Нагрев воды</a:t>
            </a:r>
          </a:p>
        </p:txBody>
      </p:sp>
      <p:sp>
        <p:nvSpPr>
          <p:cNvPr id="28" name="stage-body-5">
            <a:extLst xmlns:a="http://schemas.openxmlformats.org/drawingml/2006/main">
              <a:ext uri="{FF2B5EF4-FFF2-40B4-BE49-F238E27FC236}">
                <a16:creationId xmlns:a16="http://schemas.microsoft.com/office/drawing/2014/main" id="{0EF79148-D827-4659-9A5C-A2FAF37E7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7850" y="4019550"/>
            <a:ext cx="1358900" cy="895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Подача через водонагреватель.</a:t>
            </a:r>
          </a:p>
        </p:txBody>
      </p:sp>
      <p:sp>
        <p:nvSpPr>
          <p:cNvPr id="29" name="stage-6">
            <a:extLst xmlns:a="http://schemas.openxmlformats.org/drawingml/2006/main">
              <a:ext uri="{FF2B5EF4-FFF2-40B4-BE49-F238E27FC236}">
                <a16:creationId xmlns:a16="http://schemas.microsoft.com/office/drawing/2014/main" id="{4D095CAE-34A3-447B-9169-9AF28600D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0600" y="2476500"/>
            <a:ext cx="1701800" cy="2667000"/>
          </a:xfrm>
          <a:prstGeom xmlns:a="http://schemas.openxmlformats.org/drawingml/2006/main" prst="roundRect">
            <a:avLst>
              <a:gd name="adj" fmla="val 895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D8A838"/>
            </a:solidFill>
            <a:prstDash val="solid"/>
          </a:ln>
        </p:spPr>
      </p:sp>
      <p:sp>
        <p:nvSpPr>
          <p:cNvPr id="30" name="stage-number-6">
            <a:extLst xmlns:a="http://schemas.openxmlformats.org/drawingml/2006/main">
              <a:ext uri="{FF2B5EF4-FFF2-40B4-BE49-F238E27FC236}">
                <a16:creationId xmlns:a16="http://schemas.microsoft.com/office/drawing/2014/main" id="{1892C008-3F97-4B16-B641-25B2594C4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2050" y="2647950"/>
            <a:ext cx="135890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D8A838"/>
                </a:solidFill>
                <a:latin typeface="Arial"/>
                <a:ea typeface="Arial"/>
                <a:cs typeface="Arial"/>
              </a:defRPr>
            </a:pPr>
            <a:r>
              <a:t>6</a:t>
            </a:r>
          </a:p>
        </p:txBody>
      </p:sp>
      <p:sp>
        <p:nvSpPr>
          <p:cNvPr id="31" name="stage-title-6">
            <a:extLst xmlns:a="http://schemas.openxmlformats.org/drawingml/2006/main">
              <a:ext uri="{FF2B5EF4-FFF2-40B4-BE49-F238E27FC236}">
                <a16:creationId xmlns:a16="http://schemas.microsoft.com/office/drawing/2014/main" id="{93414AC8-00CC-4D59-93EF-E8F76930C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2050" y="3181350"/>
            <a:ext cx="1358900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Электроактивация</a:t>
            </a:r>
          </a:p>
        </p:txBody>
      </p:sp>
      <p:sp>
        <p:nvSpPr>
          <p:cNvPr id="32" name="stage-body-6">
            <a:extLst xmlns:a="http://schemas.openxmlformats.org/drawingml/2006/main">
              <a:ext uri="{FF2B5EF4-FFF2-40B4-BE49-F238E27FC236}">
                <a16:creationId xmlns:a16="http://schemas.microsoft.com/office/drawing/2014/main" id="{856B0F26-4B40-41AE-9BF8-88040AA87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2050" y="4019550"/>
            <a:ext cx="1358900" cy="895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pH 10–11; ОВП −800…−1000.</a:t>
            </a:r>
          </a:p>
        </p:txBody>
      </p:sp>
    </p:spTree>
    <p:extLst>
      <p:ext uri="{BB962C8B-B14F-4D97-AF65-F5344CB8AC3E}">
        <p14:creationId xmlns:p14="http://schemas.microsoft.com/office/powerpoint/2010/main" val="139546565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63D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61FCA9C2-4428-48AE-A5E6-7D9970FE9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762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2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A0419E50-694F-4600-8222-2BE6EEE4F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1000"/>
            <a:ext cx="40957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ПРОЦЕСС 2/3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116071A-E197-4A71-AEF1-AFB8A57AC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972800" cy="990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Активированная вода, инокулят и контроль формируют цикл культивирования.</a:t>
            </a:r>
          </a:p>
        </p:txBody>
      </p:sp>
      <p:sp>
        <p:nvSpPr>
          <p:cNvPr id="4" name="stage-arrow-1">
            <a:extLst xmlns:a="http://schemas.openxmlformats.org/drawingml/2006/main">
              <a:ext uri="{FF2B5EF4-FFF2-40B4-BE49-F238E27FC236}">
                <a16:creationId xmlns:a16="http://schemas.microsoft.com/office/drawing/2014/main" id="{979838CA-23D0-4FF1-BD8B-C18F9F539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3810000"/>
            <a:ext cx="209550" cy="1143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5" name="stage-arrow-2">
            <a:extLst xmlns:a="http://schemas.openxmlformats.org/drawingml/2006/main">
              <a:ext uri="{FF2B5EF4-FFF2-40B4-BE49-F238E27FC236}">
                <a16:creationId xmlns:a16="http://schemas.microsoft.com/office/drawing/2014/main" id="{54A5C136-0D61-451F-BE21-F2C235C7C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91225" y="3810000"/>
            <a:ext cx="209550" cy="1143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6" name="stage-arrow-3">
            <a:extLst xmlns:a="http://schemas.openxmlformats.org/drawingml/2006/main">
              <a:ext uri="{FF2B5EF4-FFF2-40B4-BE49-F238E27FC236}">
                <a16:creationId xmlns:a16="http://schemas.microsoft.com/office/drawing/2014/main" id="{1A356D10-7071-4D6B-B810-073A393CC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810000"/>
            <a:ext cx="209550" cy="1143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7" name="stage-1">
            <a:extLst xmlns:a="http://schemas.openxmlformats.org/drawingml/2006/main">
              <a:ext uri="{FF2B5EF4-FFF2-40B4-BE49-F238E27FC236}">
                <a16:creationId xmlns:a16="http://schemas.microsoft.com/office/drawing/2014/main" id="{669D3AB7-4FD8-4F4D-8B2A-41ADD0896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0"/>
            <a:ext cx="2543175" cy="2781300"/>
          </a:xfrm>
          <a:prstGeom xmlns:a="http://schemas.openxmlformats.org/drawingml/2006/main" prst="roundRect">
            <a:avLst>
              <a:gd name="adj" fmla="val 5993"/>
            </a:avLst>
          </a:prstGeom>
          <a:solidFill xmlns:a="http://schemas.openxmlformats.org/drawingml/2006/main">
            <a:srgbClr val="0A5147"/>
          </a:solidFill>
          <a:ln xmlns:a="http://schemas.openxmlformats.org/drawingml/2006/main" w="19050">
            <a:solidFill>
              <a:srgbClr val="23B5A7"/>
            </a:solidFill>
            <a:prstDash val="solid"/>
          </a:ln>
        </p:spPr>
      </p:sp>
      <p:sp>
        <p:nvSpPr>
          <p:cNvPr id="8" name="stage-number-1">
            <a:extLst xmlns:a="http://schemas.openxmlformats.org/drawingml/2006/main">
              <a:ext uri="{FF2B5EF4-FFF2-40B4-BE49-F238E27FC236}">
                <a16:creationId xmlns:a16="http://schemas.microsoft.com/office/drawing/2014/main" id="{EAF4E78B-B5CA-4A0D-9420-29E3355B5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647950"/>
            <a:ext cx="2200275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7</a:t>
            </a:r>
          </a:p>
        </p:txBody>
      </p:sp>
      <p:sp>
        <p:nvSpPr>
          <p:cNvPr id="9" name="stage-title-1">
            <a:extLst xmlns:a="http://schemas.openxmlformats.org/drawingml/2006/main">
              <a:ext uri="{FF2B5EF4-FFF2-40B4-BE49-F238E27FC236}">
                <a16:creationId xmlns:a16="http://schemas.microsoft.com/office/drawing/2014/main" id="{110D5D9D-F890-4BC4-ACC7-400EFEE86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181350"/>
            <a:ext cx="2200275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Католит и анолит</a:t>
            </a:r>
          </a:p>
        </p:txBody>
      </p:sp>
      <p:sp>
        <p:nvSpPr>
          <p:cNvPr id="10" name="stage-body-1">
            <a:extLst xmlns:a="http://schemas.openxmlformats.org/drawingml/2006/main">
              <a:ext uri="{FF2B5EF4-FFF2-40B4-BE49-F238E27FC236}">
                <a16:creationId xmlns:a16="http://schemas.microsoft.com/office/drawing/2014/main" id="{782ECD86-DA82-4365-9237-11B3AEC95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019550"/>
            <a:ext cx="2200275" cy="1009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C7DDD5"/>
                </a:solidFill>
                <a:latin typeface="Arial"/>
                <a:ea typeface="Arial"/>
                <a:cs typeface="Arial"/>
              </a:defRPr>
            </a:pPr>
            <a:r>
              <a:t>Разделение активированной воды.</a:t>
            </a:r>
          </a:p>
        </p:txBody>
      </p:sp>
      <p:sp>
        <p:nvSpPr>
          <p:cNvPr id="11" name="stage-2">
            <a:extLst xmlns:a="http://schemas.openxmlformats.org/drawingml/2006/main">
              <a:ext uri="{FF2B5EF4-FFF2-40B4-BE49-F238E27FC236}">
                <a16:creationId xmlns:a16="http://schemas.microsoft.com/office/drawing/2014/main" id="{A047C09A-B191-471A-AB57-860B3CD19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9475" y="2476500"/>
            <a:ext cx="2543175" cy="2781300"/>
          </a:xfrm>
          <a:prstGeom xmlns:a="http://schemas.openxmlformats.org/drawingml/2006/main" prst="roundRect">
            <a:avLst>
              <a:gd name="adj" fmla="val 5993"/>
            </a:avLst>
          </a:prstGeom>
          <a:solidFill xmlns:a="http://schemas.openxmlformats.org/drawingml/2006/main">
            <a:srgbClr val="0A5147"/>
          </a:solidFill>
          <a:ln xmlns:a="http://schemas.openxmlformats.org/drawingml/2006/main" w="19050">
            <a:solidFill>
              <a:srgbClr val="23B5A7"/>
            </a:solidFill>
            <a:prstDash val="solid"/>
          </a:ln>
        </p:spPr>
      </p:sp>
      <p:sp>
        <p:nvSpPr>
          <p:cNvPr id="12" name="stage-number-2">
            <a:extLst xmlns:a="http://schemas.openxmlformats.org/drawingml/2006/main">
              <a:ext uri="{FF2B5EF4-FFF2-40B4-BE49-F238E27FC236}">
                <a16:creationId xmlns:a16="http://schemas.microsoft.com/office/drawing/2014/main" id="{9698A9F9-C7C7-4D52-AAC3-5E608C405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647950"/>
            <a:ext cx="2200275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8</a:t>
            </a:r>
          </a:p>
        </p:txBody>
      </p:sp>
      <p:sp>
        <p:nvSpPr>
          <p:cNvPr id="13" name="stage-title-2">
            <a:extLst xmlns:a="http://schemas.openxmlformats.org/drawingml/2006/main">
              <a:ext uri="{FF2B5EF4-FFF2-40B4-BE49-F238E27FC236}">
                <a16:creationId xmlns:a16="http://schemas.microsoft.com/office/drawing/2014/main" id="{02DC4F65-73BE-4178-88E6-84F607F96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181350"/>
            <a:ext cx="2200275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Среда и CO₂</a:t>
            </a:r>
          </a:p>
        </p:txBody>
      </p:sp>
      <p:sp>
        <p:nvSpPr>
          <p:cNvPr id="14" name="stage-body-2">
            <a:extLst xmlns:a="http://schemas.openxmlformats.org/drawingml/2006/main">
              <a:ext uri="{FF2B5EF4-FFF2-40B4-BE49-F238E27FC236}">
                <a16:creationId xmlns:a16="http://schemas.microsoft.com/office/drawing/2014/main" id="{6B83E21E-5FCB-48F4-AFB5-D52B2C6BE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4019550"/>
            <a:ext cx="2200275" cy="1009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C7DDD5"/>
                </a:solidFill>
                <a:latin typeface="Arial"/>
                <a:ea typeface="Arial"/>
                <a:cs typeface="Arial"/>
              </a:defRPr>
            </a:pPr>
            <a:r>
              <a:t>Католит, питательная среда и газ поступают в реактор.</a:t>
            </a:r>
          </a:p>
        </p:txBody>
      </p:sp>
      <p:sp>
        <p:nvSpPr>
          <p:cNvPr id="15" name="stage-3">
            <a:extLst xmlns:a="http://schemas.openxmlformats.org/drawingml/2006/main">
              <a:ext uri="{FF2B5EF4-FFF2-40B4-BE49-F238E27FC236}">
                <a16:creationId xmlns:a16="http://schemas.microsoft.com/office/drawing/2014/main" id="{D5617E48-8F8F-4774-8368-41897C27A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476500"/>
            <a:ext cx="2543175" cy="2781300"/>
          </a:xfrm>
          <a:prstGeom xmlns:a="http://schemas.openxmlformats.org/drawingml/2006/main" prst="roundRect">
            <a:avLst>
              <a:gd name="adj" fmla="val 5993"/>
            </a:avLst>
          </a:prstGeom>
          <a:solidFill xmlns:a="http://schemas.openxmlformats.org/drawingml/2006/main">
            <a:srgbClr val="0A5147"/>
          </a:solidFill>
          <a:ln xmlns:a="http://schemas.openxmlformats.org/drawingml/2006/main" w="19050">
            <a:solidFill>
              <a:srgbClr val="23B5A7"/>
            </a:solidFill>
            <a:prstDash val="solid"/>
          </a:ln>
        </p:spPr>
      </p:sp>
      <p:sp>
        <p:nvSpPr>
          <p:cNvPr id="16" name="stage-number-3">
            <a:extLst xmlns:a="http://schemas.openxmlformats.org/drawingml/2006/main">
              <a:ext uri="{FF2B5EF4-FFF2-40B4-BE49-F238E27FC236}">
                <a16:creationId xmlns:a16="http://schemas.microsoft.com/office/drawing/2014/main" id="{3F4CF9B2-C942-4151-851D-4342CE7EA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647950"/>
            <a:ext cx="2200275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9</a:t>
            </a:r>
          </a:p>
        </p:txBody>
      </p:sp>
      <p:sp>
        <p:nvSpPr>
          <p:cNvPr id="17" name="stage-title-3">
            <a:extLst xmlns:a="http://schemas.openxmlformats.org/drawingml/2006/main">
              <a:ext uri="{FF2B5EF4-FFF2-40B4-BE49-F238E27FC236}">
                <a16:creationId xmlns:a16="http://schemas.microsoft.com/office/drawing/2014/main" id="{3C52F893-831B-4D4D-A3A0-05BE236EA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181350"/>
            <a:ext cx="2200275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10% инокулята</a:t>
            </a:r>
          </a:p>
        </p:txBody>
      </p:sp>
      <p:sp>
        <p:nvSpPr>
          <p:cNvPr id="18" name="stage-body-3">
            <a:extLst xmlns:a="http://schemas.openxmlformats.org/drawingml/2006/main">
              <a:ext uri="{FF2B5EF4-FFF2-40B4-BE49-F238E27FC236}">
                <a16:creationId xmlns:a16="http://schemas.microsoft.com/office/drawing/2014/main" id="{7C304674-CE79-4D79-B10B-B7039C24B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4019550"/>
            <a:ext cx="2200275" cy="1009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C7DDD5"/>
                </a:solidFill>
                <a:latin typeface="Arial"/>
                <a:ea typeface="Arial"/>
                <a:cs typeface="Arial"/>
              </a:defRPr>
            </a:pPr>
            <a:r>
              <a:t>Внесение от объёма фотобиореактора.</a:t>
            </a:r>
          </a:p>
        </p:txBody>
      </p:sp>
      <p:sp>
        <p:nvSpPr>
          <p:cNvPr id="19" name="stage-4">
            <a:extLst xmlns:a="http://schemas.openxmlformats.org/drawingml/2006/main">
              <a:ext uri="{FF2B5EF4-FFF2-40B4-BE49-F238E27FC236}">
                <a16:creationId xmlns:a16="http://schemas.microsoft.com/office/drawing/2014/main" id="{F5279C03-16B2-4EE7-8E7F-C3D83DEAA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476500"/>
            <a:ext cx="2543175" cy="2781300"/>
          </a:xfrm>
          <a:prstGeom xmlns:a="http://schemas.openxmlformats.org/drawingml/2006/main" prst="roundRect">
            <a:avLst>
              <a:gd name="adj" fmla="val 5993"/>
            </a:avLst>
          </a:prstGeom>
          <a:solidFill xmlns:a="http://schemas.openxmlformats.org/drawingml/2006/main">
            <a:srgbClr val="0A5147"/>
          </a:solidFill>
          <a:ln xmlns:a="http://schemas.openxmlformats.org/drawingml/2006/main" w="19050">
            <a:solidFill>
              <a:srgbClr val="D8A838"/>
            </a:solidFill>
            <a:prstDash val="solid"/>
          </a:ln>
        </p:spPr>
      </p:sp>
      <p:sp>
        <p:nvSpPr>
          <p:cNvPr id="20" name="stage-number-4">
            <a:extLst xmlns:a="http://schemas.openxmlformats.org/drawingml/2006/main">
              <a:ext uri="{FF2B5EF4-FFF2-40B4-BE49-F238E27FC236}">
                <a16:creationId xmlns:a16="http://schemas.microsoft.com/office/drawing/2014/main" id="{A07D5AE2-225D-4EE5-936A-F2C8A4E7C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0675" y="2647950"/>
            <a:ext cx="2200275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D8A838"/>
                </a:solidFill>
                <a:latin typeface="Arial"/>
                <a:ea typeface="Arial"/>
                <a:cs typeface="Arial"/>
              </a:defRPr>
            </a:pPr>
            <a:r>
              <a:t>10</a:t>
            </a:r>
          </a:p>
        </p:txBody>
      </p:sp>
      <p:sp>
        <p:nvSpPr>
          <p:cNvPr id="21" name="stage-title-4">
            <a:extLst xmlns:a="http://schemas.openxmlformats.org/drawingml/2006/main">
              <a:ext uri="{FF2B5EF4-FFF2-40B4-BE49-F238E27FC236}">
                <a16:creationId xmlns:a16="http://schemas.microsoft.com/office/drawing/2014/main" id="{6780B63B-6924-43E5-B8E5-9F019E40F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0675" y="3181350"/>
            <a:ext cx="2200275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Биобезопасность</a:t>
            </a:r>
          </a:p>
        </p:txBody>
      </p:sp>
      <p:sp>
        <p:nvSpPr>
          <p:cNvPr id="22" name="stage-body-4">
            <a:extLst xmlns:a="http://schemas.openxmlformats.org/drawingml/2006/main">
              <a:ext uri="{FF2B5EF4-FFF2-40B4-BE49-F238E27FC236}">
                <a16:creationId xmlns:a16="http://schemas.microsoft.com/office/drawing/2014/main" id="{27F2650F-C20D-406C-861D-7A37CB2B7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0675" y="4019550"/>
            <a:ext cx="2200275" cy="1009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C7DDD5"/>
                </a:solidFill>
                <a:latin typeface="Arial"/>
                <a:ea typeface="Arial"/>
                <a:cs typeface="Arial"/>
              </a:defRPr>
            </a:pPr>
            <a:r>
              <a:t>Промышленный биорезонанс.</a:t>
            </a:r>
          </a:p>
        </p:txBody>
      </p:sp>
    </p:spTree>
    <p:extLst>
      <p:ext uri="{BB962C8B-B14F-4D97-AF65-F5344CB8AC3E}">
        <p14:creationId xmlns:p14="http://schemas.microsoft.com/office/powerpoint/2010/main" val="127387893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5CFEBE83-A4B4-419A-8BC1-2FB3E7BEE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762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2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D707CD29-E946-4B7E-9761-32F946E0C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1000"/>
            <a:ext cx="40957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0E7C66"/>
                </a:solidFill>
                <a:latin typeface="Arial"/>
                <a:ea typeface="Arial"/>
                <a:cs typeface="Arial"/>
              </a:defRPr>
            </a:pPr>
            <a:r>
              <a:t>ПРОЦЕСС 3/3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C3E7C5F-CA8F-4170-A516-EE088A79B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972800" cy="990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Промышленный выпуск завершается розливом и поставкой продукции.</a:t>
            </a:r>
          </a:p>
        </p:txBody>
      </p:sp>
      <p:sp>
        <p:nvSpPr>
          <p:cNvPr id="4" name="stage-arrow-1">
            <a:extLst xmlns:a="http://schemas.openxmlformats.org/drawingml/2006/main">
              <a:ext uri="{FF2B5EF4-FFF2-40B4-BE49-F238E27FC236}">
                <a16:creationId xmlns:a16="http://schemas.microsoft.com/office/drawing/2014/main" id="{FD848164-2E30-49CA-A090-7D298369E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7975" y="3810000"/>
            <a:ext cx="209550" cy="1143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5" name="stage-arrow-2">
            <a:extLst xmlns:a="http://schemas.openxmlformats.org/drawingml/2006/main">
              <a:ext uri="{FF2B5EF4-FFF2-40B4-BE49-F238E27FC236}">
                <a16:creationId xmlns:a16="http://schemas.microsoft.com/office/drawing/2014/main" id="{004EF514-285A-42A7-AD6D-638840423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4475" y="3810000"/>
            <a:ext cx="209550" cy="1143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6" name="stage-1">
            <a:extLst xmlns:a="http://schemas.openxmlformats.org/drawingml/2006/main">
              <a:ext uri="{FF2B5EF4-FFF2-40B4-BE49-F238E27FC236}">
                <a16:creationId xmlns:a16="http://schemas.microsoft.com/office/drawing/2014/main" id="{2F025841-1B8E-4E72-8643-9DDF7052F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0"/>
            <a:ext cx="3479800" cy="2781300"/>
          </a:xfrm>
          <a:prstGeom xmlns:a="http://schemas.openxmlformats.org/drawingml/2006/main" prst="roundRect">
            <a:avLst>
              <a:gd name="adj" fmla="val 5479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23B5A7"/>
            </a:solidFill>
            <a:prstDash val="solid"/>
          </a:ln>
        </p:spPr>
      </p:sp>
      <p:sp>
        <p:nvSpPr>
          <p:cNvPr id="7" name="stage-number-1">
            <a:extLst xmlns:a="http://schemas.openxmlformats.org/drawingml/2006/main">
              <a:ext uri="{FF2B5EF4-FFF2-40B4-BE49-F238E27FC236}">
                <a16:creationId xmlns:a16="http://schemas.microsoft.com/office/drawing/2014/main" id="{FFDA9D72-9689-4317-AD9A-CFC82528D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647950"/>
            <a:ext cx="313690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11</a:t>
            </a:r>
          </a:p>
        </p:txBody>
      </p:sp>
      <p:sp>
        <p:nvSpPr>
          <p:cNvPr id="8" name="stage-title-1">
            <a:extLst xmlns:a="http://schemas.openxmlformats.org/drawingml/2006/main">
              <a:ext uri="{FF2B5EF4-FFF2-40B4-BE49-F238E27FC236}">
                <a16:creationId xmlns:a16="http://schemas.microsoft.com/office/drawing/2014/main" id="{19C9675B-ACE3-4EAF-AD68-C1061F3A2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181350"/>
            <a:ext cx="3136900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Завод</a:t>
            </a:r>
          </a:p>
        </p:txBody>
      </p:sp>
      <p:sp>
        <p:nvSpPr>
          <p:cNvPr id="9" name="stage-body-1">
            <a:extLst xmlns:a="http://schemas.openxmlformats.org/drawingml/2006/main">
              <a:ext uri="{FF2B5EF4-FFF2-40B4-BE49-F238E27FC236}">
                <a16:creationId xmlns:a16="http://schemas.microsoft.com/office/drawing/2014/main" id="{B3049750-4BE1-447B-BA73-471D2F734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019550"/>
            <a:ext cx="3136900" cy="1009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Промышленное производство хлореллы.</a:t>
            </a:r>
          </a:p>
        </p:txBody>
      </p:sp>
      <p:sp>
        <p:nvSpPr>
          <p:cNvPr id="10" name="stage-2">
            <a:extLst xmlns:a="http://schemas.openxmlformats.org/drawingml/2006/main">
              <a:ext uri="{FF2B5EF4-FFF2-40B4-BE49-F238E27FC236}">
                <a16:creationId xmlns:a16="http://schemas.microsoft.com/office/drawing/2014/main" id="{0C2F1129-05BB-4745-8D26-5752083DB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6100" y="2476500"/>
            <a:ext cx="3479800" cy="2781300"/>
          </a:xfrm>
          <a:prstGeom xmlns:a="http://schemas.openxmlformats.org/drawingml/2006/main" prst="roundRect">
            <a:avLst>
              <a:gd name="adj" fmla="val 5479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23B5A7"/>
            </a:solidFill>
            <a:prstDash val="solid"/>
          </a:ln>
        </p:spPr>
      </p:sp>
      <p:sp>
        <p:nvSpPr>
          <p:cNvPr id="11" name="stage-number-2">
            <a:extLst xmlns:a="http://schemas.openxmlformats.org/drawingml/2006/main">
              <a:ext uri="{FF2B5EF4-FFF2-40B4-BE49-F238E27FC236}">
                <a16:creationId xmlns:a16="http://schemas.microsoft.com/office/drawing/2014/main" id="{693BCE15-2EDE-4A20-83D4-1BBF76BBF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647950"/>
            <a:ext cx="313690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12</a:t>
            </a:r>
          </a:p>
        </p:txBody>
      </p:sp>
      <p:sp>
        <p:nvSpPr>
          <p:cNvPr id="12" name="stage-title-2">
            <a:extLst xmlns:a="http://schemas.openxmlformats.org/drawingml/2006/main">
              <a:ext uri="{FF2B5EF4-FFF2-40B4-BE49-F238E27FC236}">
                <a16:creationId xmlns:a16="http://schemas.microsoft.com/office/drawing/2014/main" id="{8EF67BBA-7E91-4FCB-AF5F-3298B6ECB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181350"/>
            <a:ext cx="3136900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Розлив</a:t>
            </a:r>
          </a:p>
        </p:txBody>
      </p:sp>
      <p:sp>
        <p:nvSpPr>
          <p:cNvPr id="13" name="stage-body-2">
            <a:extLst xmlns:a="http://schemas.openxmlformats.org/drawingml/2006/main">
              <a:ext uri="{FF2B5EF4-FFF2-40B4-BE49-F238E27FC236}">
                <a16:creationId xmlns:a16="http://schemas.microsoft.com/office/drawing/2014/main" id="{1907109A-31FF-41AA-845C-396926B29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019550"/>
            <a:ext cx="3136900" cy="1009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Готовая суспензия разливается в ПЭТ-бутылки.</a:t>
            </a:r>
          </a:p>
        </p:txBody>
      </p:sp>
      <p:sp>
        <p:nvSpPr>
          <p:cNvPr id="14" name="stage-3">
            <a:extLst xmlns:a="http://schemas.openxmlformats.org/drawingml/2006/main">
              <a:ext uri="{FF2B5EF4-FFF2-40B4-BE49-F238E27FC236}">
                <a16:creationId xmlns:a16="http://schemas.microsoft.com/office/drawing/2014/main" id="{347366FC-32B8-468C-9446-2E656C849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2600" y="2476500"/>
            <a:ext cx="3479800" cy="2781300"/>
          </a:xfrm>
          <a:prstGeom xmlns:a="http://schemas.openxmlformats.org/drawingml/2006/main" prst="roundRect">
            <a:avLst>
              <a:gd name="adj" fmla="val 5479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D8A838"/>
            </a:solidFill>
            <a:prstDash val="solid"/>
          </a:ln>
        </p:spPr>
      </p:sp>
      <p:sp>
        <p:nvSpPr>
          <p:cNvPr id="15" name="stage-number-3">
            <a:extLst xmlns:a="http://schemas.openxmlformats.org/drawingml/2006/main">
              <a:ext uri="{FF2B5EF4-FFF2-40B4-BE49-F238E27FC236}">
                <a16:creationId xmlns:a16="http://schemas.microsoft.com/office/drawing/2014/main" id="{2C188CC6-137A-46D1-B7DD-D146451AC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4050" y="2647950"/>
            <a:ext cx="313690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D8A838"/>
                </a:solidFill>
                <a:latin typeface="Arial"/>
                <a:ea typeface="Arial"/>
                <a:cs typeface="Arial"/>
              </a:defRPr>
            </a:pPr>
            <a:r>
              <a:t>13</a:t>
            </a:r>
          </a:p>
        </p:txBody>
      </p:sp>
      <p:sp>
        <p:nvSpPr>
          <p:cNvPr id="16" name="stage-title-3">
            <a:extLst xmlns:a="http://schemas.openxmlformats.org/drawingml/2006/main">
              <a:ext uri="{FF2B5EF4-FFF2-40B4-BE49-F238E27FC236}">
                <a16:creationId xmlns:a16="http://schemas.microsoft.com/office/drawing/2014/main" id="{FF697BBE-35B8-46AE-9B54-01ABB3220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4050" y="3181350"/>
            <a:ext cx="3136900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Потребители</a:t>
            </a:r>
          </a:p>
        </p:txBody>
      </p:sp>
      <p:sp>
        <p:nvSpPr>
          <p:cNvPr id="17" name="stage-body-3">
            <a:extLst xmlns:a="http://schemas.openxmlformats.org/drawingml/2006/main">
              <a:ext uri="{FF2B5EF4-FFF2-40B4-BE49-F238E27FC236}">
                <a16:creationId xmlns:a16="http://schemas.microsoft.com/office/drawing/2014/main" id="{FA3EDF7F-F1B3-47A8-9E15-1F80C1101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4050" y="4019550"/>
            <a:ext cx="3136900" cy="1009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Обеспечение потребителей готовой продукцией.</a:t>
            </a:r>
          </a:p>
        </p:txBody>
      </p:sp>
    </p:spTree>
    <p:extLst>
      <p:ext uri="{BB962C8B-B14F-4D97-AF65-F5344CB8AC3E}">
        <p14:creationId xmlns:p14="http://schemas.microsoft.com/office/powerpoint/2010/main" val="28827931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120A0A4E-3012-4A96-906F-0ADC9BB6C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762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2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64D600A1-0240-4566-B1AB-790FA2F94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1000"/>
            <a:ext cx="40957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0E7C66"/>
                </a:solidFill>
                <a:latin typeface="Arial"/>
                <a:ea typeface="Arial"/>
                <a:cs typeface="Arial"/>
              </a:defRPr>
            </a:pPr>
            <a:r>
              <a:t>ИННОВАЦИИ 1/2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C4971C0-92C3-4CF7-AB90-7CB2D2D8D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972800" cy="990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Четыре решения меняют воду, оболочку клетки, ОВП и состав среды.</a:t>
            </a:r>
          </a:p>
        </p:txBody>
      </p:sp>
      <p:sp>
        <p:nvSpPr>
          <p:cNvPr id="4" name="grid-rule-1">
            <a:extLst xmlns:a="http://schemas.openxmlformats.org/drawingml/2006/main">
              <a:ext uri="{FF2B5EF4-FFF2-40B4-BE49-F238E27FC236}">
                <a16:creationId xmlns:a16="http://schemas.microsoft.com/office/drawing/2014/main" id="{1B92A4B9-8A4E-478B-88F4-E436AEC43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53530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5" name="grid-index-1">
            <a:extLst xmlns:a="http://schemas.openxmlformats.org/drawingml/2006/main">
              <a:ext uri="{FF2B5EF4-FFF2-40B4-BE49-F238E27FC236}">
                <a16:creationId xmlns:a16="http://schemas.microsoft.com/office/drawing/2014/main" id="{C3212E97-6B9D-4012-88E3-296DB8F3D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28850"/>
            <a:ext cx="51435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01</a:t>
            </a:r>
          </a:p>
        </p:txBody>
      </p:sp>
      <p:sp>
        <p:nvSpPr>
          <p:cNvPr id="6" name="grid-title-1">
            <a:extLst xmlns:a="http://schemas.openxmlformats.org/drawingml/2006/main">
              <a:ext uri="{FF2B5EF4-FFF2-40B4-BE49-F238E27FC236}">
                <a16:creationId xmlns:a16="http://schemas.microsoft.com/office/drawing/2014/main" id="{B54D5420-E8C0-4E46-9164-23A5E74FA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209800"/>
            <a:ext cx="47625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Электроактивация</a:t>
            </a:r>
          </a:p>
        </p:txBody>
      </p:sp>
      <p:sp>
        <p:nvSpPr>
          <p:cNvPr id="7" name="grid-body-1">
            <a:extLst xmlns:a="http://schemas.openxmlformats.org/drawingml/2006/main">
              <a:ext uri="{FF2B5EF4-FFF2-40B4-BE49-F238E27FC236}">
                <a16:creationId xmlns:a16="http://schemas.microsoft.com/office/drawing/2014/main" id="{2CF20760-9A4D-4209-A7AB-036DF2BE1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705100"/>
            <a:ext cx="4762500" cy="1257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Католит используется как биостимулятор роста и деления клеток хлореллы.</a:t>
            </a:r>
          </a:p>
        </p:txBody>
      </p:sp>
      <p:sp>
        <p:nvSpPr>
          <p:cNvPr id="8" name="grid-rule-2">
            <a:extLst xmlns:a="http://schemas.openxmlformats.org/drawingml/2006/main">
              <a:ext uri="{FF2B5EF4-FFF2-40B4-BE49-F238E27FC236}">
                <a16:creationId xmlns:a16="http://schemas.microsoft.com/office/drawing/2014/main" id="{1D1CE939-A628-4413-8781-B17BDDC4E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095500"/>
            <a:ext cx="53530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A838"/>
          </a:solidFill>
          <a:ln xmlns:a="http://schemas.openxmlformats.org/drawingml/2006/main" w="0">
            <a:solidFill>
              <a:srgbClr val="D8A838"/>
            </a:solidFill>
            <a:prstDash val="solid"/>
          </a:ln>
        </p:spPr>
      </p:sp>
      <p:sp>
        <p:nvSpPr>
          <p:cNvPr id="9" name="grid-index-2">
            <a:extLst xmlns:a="http://schemas.openxmlformats.org/drawingml/2006/main">
              <a:ext uri="{FF2B5EF4-FFF2-40B4-BE49-F238E27FC236}">
                <a16:creationId xmlns:a16="http://schemas.microsoft.com/office/drawing/2014/main" id="{131D01DC-D94C-4CD8-A7F8-DCCA587A4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228850"/>
            <a:ext cx="51435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D8A838"/>
                </a:solidFill>
                <a:latin typeface="Arial"/>
                <a:ea typeface="Arial"/>
                <a:cs typeface="Arial"/>
              </a:defRPr>
            </a:pPr>
            <a:r>
              <a:t>02</a:t>
            </a:r>
          </a:p>
        </p:txBody>
      </p:sp>
      <p:sp>
        <p:nvSpPr>
          <p:cNvPr id="10" name="grid-title-2">
            <a:extLst xmlns:a="http://schemas.openxmlformats.org/drawingml/2006/main">
              <a:ext uri="{FF2B5EF4-FFF2-40B4-BE49-F238E27FC236}">
                <a16:creationId xmlns:a16="http://schemas.microsoft.com/office/drawing/2014/main" id="{3015BD21-B53F-4B79-8963-97E33A0FC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209800"/>
            <a:ext cx="47625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Оболочка клетки</a:t>
            </a:r>
          </a:p>
        </p:txBody>
      </p:sp>
      <p:sp>
        <p:nvSpPr>
          <p:cNvPr id="11" name="grid-body-2">
            <a:extLst xmlns:a="http://schemas.openxmlformats.org/drawingml/2006/main">
              <a:ext uri="{FF2B5EF4-FFF2-40B4-BE49-F238E27FC236}">
                <a16:creationId xmlns:a16="http://schemas.microsoft.com/office/drawing/2014/main" id="{054D6811-B7D7-4940-821E-95FB863C4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705100"/>
            <a:ext cx="4762500" cy="1257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Технология умягчения целлюлозной оболочки рассчитана на более полное усвоение компонентов.</a:t>
            </a:r>
          </a:p>
        </p:txBody>
      </p:sp>
      <p:sp>
        <p:nvSpPr>
          <p:cNvPr id="12" name="grid-rule-3">
            <a:extLst xmlns:a="http://schemas.openxmlformats.org/drawingml/2006/main">
              <a:ext uri="{FF2B5EF4-FFF2-40B4-BE49-F238E27FC236}">
                <a16:creationId xmlns:a16="http://schemas.microsoft.com/office/drawing/2014/main" id="{8B538518-7063-40C7-A166-58171B1D5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05300"/>
            <a:ext cx="53530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13" name="grid-index-3">
            <a:extLst xmlns:a="http://schemas.openxmlformats.org/drawingml/2006/main">
              <a:ext uri="{FF2B5EF4-FFF2-40B4-BE49-F238E27FC236}">
                <a16:creationId xmlns:a16="http://schemas.microsoft.com/office/drawing/2014/main" id="{1EDB7243-CB38-493B-AE58-A86C61611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38650"/>
            <a:ext cx="51435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03</a:t>
            </a:r>
          </a:p>
        </p:txBody>
      </p:sp>
      <p:sp>
        <p:nvSpPr>
          <p:cNvPr id="14" name="grid-title-3">
            <a:extLst xmlns:a="http://schemas.openxmlformats.org/drawingml/2006/main">
              <a:ext uri="{FF2B5EF4-FFF2-40B4-BE49-F238E27FC236}">
                <a16:creationId xmlns:a16="http://schemas.microsoft.com/office/drawing/2014/main" id="{6C4E7096-2538-4553-9A33-3D37901AF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419600"/>
            <a:ext cx="47625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Отрицательный ОВП</a:t>
            </a:r>
          </a:p>
        </p:txBody>
      </p:sp>
      <p:sp>
        <p:nvSpPr>
          <p:cNvPr id="15" name="grid-body-3">
            <a:extLst xmlns:a="http://schemas.openxmlformats.org/drawingml/2006/main">
              <a:ext uri="{FF2B5EF4-FFF2-40B4-BE49-F238E27FC236}">
                <a16:creationId xmlns:a16="http://schemas.microsoft.com/office/drawing/2014/main" id="{7F32A8A4-677A-4D6F-85D8-33F91F0BD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914900"/>
            <a:ext cx="4762500" cy="1257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Разработан выпуск хлореллы с отрицательным окислительно-восстановительным потенциалом.</a:t>
            </a:r>
          </a:p>
        </p:txBody>
      </p:sp>
      <p:sp>
        <p:nvSpPr>
          <p:cNvPr id="16" name="grid-rule-4">
            <a:extLst xmlns:a="http://schemas.openxmlformats.org/drawingml/2006/main">
              <a:ext uri="{FF2B5EF4-FFF2-40B4-BE49-F238E27FC236}">
                <a16:creationId xmlns:a16="http://schemas.microsoft.com/office/drawing/2014/main" id="{184D3DCB-8EBD-45D3-80D0-F0BEE6985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4305300"/>
            <a:ext cx="53530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A838"/>
          </a:solidFill>
          <a:ln xmlns:a="http://schemas.openxmlformats.org/drawingml/2006/main" w="0">
            <a:solidFill>
              <a:srgbClr val="D8A838"/>
            </a:solidFill>
            <a:prstDash val="solid"/>
          </a:ln>
        </p:spPr>
      </p:sp>
      <p:sp>
        <p:nvSpPr>
          <p:cNvPr id="17" name="grid-index-4">
            <a:extLst xmlns:a="http://schemas.openxmlformats.org/drawingml/2006/main">
              <a:ext uri="{FF2B5EF4-FFF2-40B4-BE49-F238E27FC236}">
                <a16:creationId xmlns:a16="http://schemas.microsoft.com/office/drawing/2014/main" id="{ADDF58E6-9711-48FE-9609-8EAF5E407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4438650"/>
            <a:ext cx="51435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D8A838"/>
                </a:solidFill>
                <a:latin typeface="Arial"/>
                <a:ea typeface="Arial"/>
                <a:cs typeface="Arial"/>
              </a:defRPr>
            </a:pPr>
            <a:r>
              <a:t>04</a:t>
            </a:r>
          </a:p>
        </p:txBody>
      </p:sp>
      <p:sp>
        <p:nvSpPr>
          <p:cNvPr id="18" name="grid-title-4">
            <a:extLst xmlns:a="http://schemas.openxmlformats.org/drawingml/2006/main">
              <a:ext uri="{FF2B5EF4-FFF2-40B4-BE49-F238E27FC236}">
                <a16:creationId xmlns:a16="http://schemas.microsoft.com/office/drawing/2014/main" id="{02AF9BE6-772B-4B17-918F-A2B7BAF31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4419600"/>
            <a:ext cx="47625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Питательные среды</a:t>
            </a:r>
          </a:p>
        </p:txBody>
      </p:sp>
      <p:sp>
        <p:nvSpPr>
          <p:cNvPr id="19" name="grid-body-4">
            <a:extLst xmlns:a="http://schemas.openxmlformats.org/drawingml/2006/main">
              <a:ext uri="{FF2B5EF4-FFF2-40B4-BE49-F238E27FC236}">
                <a16:creationId xmlns:a16="http://schemas.microsoft.com/office/drawing/2014/main" id="{03D28C4B-B2A9-4893-BFB7-9C3FD3CF9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4914900"/>
            <a:ext cx="4762500" cy="1257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Новые среды позволяют получать микроводоросли с различным биохимическим составом.</a:t>
            </a:r>
          </a:p>
        </p:txBody>
      </p:sp>
    </p:spTree>
    <p:extLst>
      <p:ext uri="{BB962C8B-B14F-4D97-AF65-F5344CB8AC3E}">
        <p14:creationId xmlns:p14="http://schemas.microsoft.com/office/powerpoint/2010/main" val="109728363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63D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D82B8A8E-DA01-4660-A6A6-D95D68709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762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2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EB38E802-6506-478A-8FA9-99EB8E0C2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1000"/>
            <a:ext cx="40957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ИННОВАЦИИ 2/2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5000E3F-9B10-408E-875E-F87906213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972800" cy="990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Газ, активация, безопасность и фотопериод объединены в одну производственную систему.</a:t>
            </a:r>
          </a:p>
        </p:txBody>
      </p:sp>
      <p:sp>
        <p:nvSpPr>
          <p:cNvPr id="4" name="grid-rule-1">
            <a:extLst xmlns:a="http://schemas.openxmlformats.org/drawingml/2006/main">
              <a:ext uri="{FF2B5EF4-FFF2-40B4-BE49-F238E27FC236}">
                <a16:creationId xmlns:a16="http://schemas.microsoft.com/office/drawing/2014/main" id="{35D9F42C-FB56-4F17-8B8A-FD06B430C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53530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5" name="grid-index-1">
            <a:extLst xmlns:a="http://schemas.openxmlformats.org/drawingml/2006/main">
              <a:ext uri="{FF2B5EF4-FFF2-40B4-BE49-F238E27FC236}">
                <a16:creationId xmlns:a16="http://schemas.microsoft.com/office/drawing/2014/main" id="{BF1EFF80-2F02-447B-96A8-BE775015A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28850"/>
            <a:ext cx="51435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01</a:t>
            </a:r>
          </a:p>
        </p:txBody>
      </p:sp>
      <p:sp>
        <p:nvSpPr>
          <p:cNvPr id="6" name="grid-title-1">
            <a:extLst xmlns:a="http://schemas.openxmlformats.org/drawingml/2006/main">
              <a:ext uri="{FF2B5EF4-FFF2-40B4-BE49-F238E27FC236}">
                <a16:creationId xmlns:a16="http://schemas.microsoft.com/office/drawing/2014/main" id="{DC9E083A-F3F6-4962-BF1F-DF224B813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209800"/>
            <a:ext cx="47625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Подача CO₂</a:t>
            </a:r>
          </a:p>
        </p:txBody>
      </p:sp>
      <p:sp>
        <p:nvSpPr>
          <p:cNvPr id="7" name="grid-body-1">
            <a:extLst xmlns:a="http://schemas.openxmlformats.org/drawingml/2006/main">
              <a:ext uri="{FF2B5EF4-FFF2-40B4-BE49-F238E27FC236}">
                <a16:creationId xmlns:a16="http://schemas.microsoft.com/office/drawing/2014/main" id="{17ED1630-36C1-4383-9654-7CD373FF4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705100"/>
            <a:ext cx="4762500" cy="1257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C7DDD5"/>
                </a:solidFill>
                <a:latin typeface="Arial"/>
                <a:ea typeface="Arial"/>
                <a:cs typeface="Arial"/>
              </a:defRPr>
            </a:pPr>
            <a:r>
              <a:t>Система регулирует значения pH и ОВП.</a:t>
            </a:r>
          </a:p>
        </p:txBody>
      </p:sp>
      <p:sp>
        <p:nvSpPr>
          <p:cNvPr id="8" name="grid-rule-2">
            <a:extLst xmlns:a="http://schemas.openxmlformats.org/drawingml/2006/main">
              <a:ext uri="{FF2B5EF4-FFF2-40B4-BE49-F238E27FC236}">
                <a16:creationId xmlns:a16="http://schemas.microsoft.com/office/drawing/2014/main" id="{DE119BA7-A5DD-4E89-9ED1-8BB975112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095500"/>
            <a:ext cx="53530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A838"/>
          </a:solidFill>
          <a:ln xmlns:a="http://schemas.openxmlformats.org/drawingml/2006/main" w="0">
            <a:solidFill>
              <a:srgbClr val="D8A838"/>
            </a:solidFill>
            <a:prstDash val="solid"/>
          </a:ln>
        </p:spPr>
      </p:sp>
      <p:sp>
        <p:nvSpPr>
          <p:cNvPr id="9" name="grid-index-2">
            <a:extLst xmlns:a="http://schemas.openxmlformats.org/drawingml/2006/main">
              <a:ext uri="{FF2B5EF4-FFF2-40B4-BE49-F238E27FC236}">
                <a16:creationId xmlns:a16="http://schemas.microsoft.com/office/drawing/2014/main" id="{6D10D5D7-01BA-467D-93BF-3878C7A3A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228850"/>
            <a:ext cx="51435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D8A838"/>
                </a:solidFill>
                <a:latin typeface="Arial"/>
                <a:ea typeface="Arial"/>
                <a:cs typeface="Arial"/>
              </a:defRPr>
            </a:pPr>
            <a:r>
              <a:t>02</a:t>
            </a:r>
          </a:p>
        </p:txBody>
      </p:sp>
      <p:sp>
        <p:nvSpPr>
          <p:cNvPr id="10" name="grid-title-2">
            <a:extLst xmlns:a="http://schemas.openxmlformats.org/drawingml/2006/main">
              <a:ext uri="{FF2B5EF4-FFF2-40B4-BE49-F238E27FC236}">
                <a16:creationId xmlns:a16="http://schemas.microsoft.com/office/drawing/2014/main" id="{489DD615-70DD-45EB-9784-F8E2E3A42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209800"/>
            <a:ext cx="47625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Электроактиваторы</a:t>
            </a:r>
          </a:p>
        </p:txBody>
      </p:sp>
      <p:sp>
        <p:nvSpPr>
          <p:cNvPr id="11" name="grid-body-2">
            <a:extLst xmlns:a="http://schemas.openxmlformats.org/drawingml/2006/main">
              <a:ext uri="{FF2B5EF4-FFF2-40B4-BE49-F238E27FC236}">
                <a16:creationId xmlns:a16="http://schemas.microsoft.com/office/drawing/2014/main" id="{FA898178-B0BC-41CD-BCE8-DB2C5BCCC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705100"/>
            <a:ext cx="4762500" cy="1257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C7DDD5"/>
                </a:solidFill>
                <a:latin typeface="Arial"/>
                <a:ea typeface="Arial"/>
                <a:cs typeface="Arial"/>
              </a:defRPr>
            </a:pPr>
            <a:r>
              <a:t>Внешние и встроенные решения усиливают активацию воды и суспензии.</a:t>
            </a:r>
          </a:p>
        </p:txBody>
      </p:sp>
      <p:sp>
        <p:nvSpPr>
          <p:cNvPr id="12" name="grid-rule-3">
            <a:extLst xmlns:a="http://schemas.openxmlformats.org/drawingml/2006/main">
              <a:ext uri="{FF2B5EF4-FFF2-40B4-BE49-F238E27FC236}">
                <a16:creationId xmlns:a16="http://schemas.microsoft.com/office/drawing/2014/main" id="{C66E5C9A-F37C-491B-9C92-0B03B56BB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05300"/>
            <a:ext cx="53530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13" name="grid-index-3">
            <a:extLst xmlns:a="http://schemas.openxmlformats.org/drawingml/2006/main">
              <a:ext uri="{FF2B5EF4-FFF2-40B4-BE49-F238E27FC236}">
                <a16:creationId xmlns:a16="http://schemas.microsoft.com/office/drawing/2014/main" id="{18329792-AA09-4525-83BE-C2CAF01FF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38650"/>
            <a:ext cx="51435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03</a:t>
            </a:r>
          </a:p>
        </p:txBody>
      </p:sp>
      <p:sp>
        <p:nvSpPr>
          <p:cNvPr id="14" name="grid-title-3">
            <a:extLst xmlns:a="http://schemas.openxmlformats.org/drawingml/2006/main">
              <a:ext uri="{FF2B5EF4-FFF2-40B4-BE49-F238E27FC236}">
                <a16:creationId xmlns:a16="http://schemas.microsoft.com/office/drawing/2014/main" id="{88B2976A-6DDF-494D-9A70-AC67EAA78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419600"/>
            <a:ext cx="47625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Промышленный биорезонанс</a:t>
            </a:r>
          </a:p>
        </p:txBody>
      </p:sp>
      <p:sp>
        <p:nvSpPr>
          <p:cNvPr id="15" name="grid-body-3">
            <a:extLst xmlns:a="http://schemas.openxmlformats.org/drawingml/2006/main">
              <a:ext uri="{FF2B5EF4-FFF2-40B4-BE49-F238E27FC236}">
                <a16:creationId xmlns:a16="http://schemas.microsoft.com/office/drawing/2014/main" id="{1A1E7A04-4B03-4A48-9ADF-100E0A005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914900"/>
            <a:ext cx="4762500" cy="1257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C7DDD5"/>
                </a:solidFill>
                <a:latin typeface="Arial"/>
                <a:ea typeface="Arial"/>
                <a:cs typeface="Arial"/>
              </a:defRPr>
            </a:pPr>
            <a:r>
              <a:t>Обеззараживание подготовки инокулята, оборудования и фотобиореакторов.</a:t>
            </a:r>
          </a:p>
        </p:txBody>
      </p:sp>
      <p:sp>
        <p:nvSpPr>
          <p:cNvPr id="16" name="grid-rule-4">
            <a:extLst xmlns:a="http://schemas.openxmlformats.org/drawingml/2006/main">
              <a:ext uri="{FF2B5EF4-FFF2-40B4-BE49-F238E27FC236}">
                <a16:creationId xmlns:a16="http://schemas.microsoft.com/office/drawing/2014/main" id="{A6971246-B813-4E6F-88BF-3575201D5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4305300"/>
            <a:ext cx="53530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A838"/>
          </a:solidFill>
          <a:ln xmlns:a="http://schemas.openxmlformats.org/drawingml/2006/main" w="0">
            <a:solidFill>
              <a:srgbClr val="D8A838"/>
            </a:solidFill>
            <a:prstDash val="solid"/>
          </a:ln>
        </p:spPr>
      </p:sp>
      <p:sp>
        <p:nvSpPr>
          <p:cNvPr id="17" name="grid-index-4">
            <a:extLst xmlns:a="http://schemas.openxmlformats.org/drawingml/2006/main">
              <a:ext uri="{FF2B5EF4-FFF2-40B4-BE49-F238E27FC236}">
                <a16:creationId xmlns:a16="http://schemas.microsoft.com/office/drawing/2014/main" id="{60257A0A-8233-4B85-830C-93AB805C5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4438650"/>
            <a:ext cx="51435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D8A838"/>
                </a:solidFill>
                <a:latin typeface="Arial"/>
                <a:ea typeface="Arial"/>
                <a:cs typeface="Arial"/>
              </a:defRPr>
            </a:pPr>
            <a:r>
              <a:t>04</a:t>
            </a:r>
          </a:p>
        </p:txBody>
      </p:sp>
      <p:sp>
        <p:nvSpPr>
          <p:cNvPr id="18" name="grid-title-4">
            <a:extLst xmlns:a="http://schemas.openxmlformats.org/drawingml/2006/main">
              <a:ext uri="{FF2B5EF4-FFF2-40B4-BE49-F238E27FC236}">
                <a16:creationId xmlns:a16="http://schemas.microsoft.com/office/drawing/2014/main" id="{55CA0441-570C-4A37-A080-AB6ED84DB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4419600"/>
            <a:ext cx="47625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ДЕНЬ / НОЧЬ</a:t>
            </a:r>
          </a:p>
        </p:txBody>
      </p:sp>
      <p:sp>
        <p:nvSpPr>
          <p:cNvPr id="19" name="grid-body-4">
            <a:extLst xmlns:a="http://schemas.openxmlformats.org/drawingml/2006/main">
              <a:ext uri="{FF2B5EF4-FFF2-40B4-BE49-F238E27FC236}">
                <a16:creationId xmlns:a16="http://schemas.microsoft.com/office/drawing/2014/main" id="{EED7BC80-A3ED-436D-B56D-E63C8E8B6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4914900"/>
            <a:ext cx="4762500" cy="1257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C7DDD5"/>
                </a:solidFill>
                <a:latin typeface="Arial"/>
                <a:ea typeface="Arial"/>
                <a:cs typeface="Arial"/>
              </a:defRPr>
            </a:pPr>
            <a:r>
              <a:t>Фотопериоды связаны с соответствующими питательными средами.</a:t>
            </a:r>
          </a:p>
        </p:txBody>
      </p:sp>
    </p:spTree>
    <p:extLst>
      <p:ext uri="{BB962C8B-B14F-4D97-AF65-F5344CB8AC3E}">
        <p14:creationId xmlns:p14="http://schemas.microsoft.com/office/powerpoint/2010/main" val="343284872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B0938842-7538-4000-8040-31F36D760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762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2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B651C4D7-47EC-43D6-825A-0BC995AFD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1000"/>
            <a:ext cx="40957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0E7C66"/>
                </a:solidFill>
                <a:latin typeface="Arial"/>
                <a:ea typeface="Arial"/>
                <a:cs typeface="Arial"/>
              </a:defRPr>
            </a:pPr>
            <a:r>
              <a:t>ПАТЕНТНЫЙ ЦИКЛ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B88C809-87E8-4B6C-9C28-34A51DD62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972800" cy="990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Патентная последовательность приводит к товарной суспензии за 20–24 часа.</a:t>
            </a:r>
          </a:p>
        </p:txBody>
      </p:sp>
      <p:sp>
        <p:nvSpPr>
          <p:cNvPr id="4" name="process-intro">
            <a:extLst xmlns:a="http://schemas.openxmlformats.org/drawingml/2006/main">
              <a:ext uri="{FF2B5EF4-FFF2-40B4-BE49-F238E27FC236}">
                <a16:creationId xmlns:a16="http://schemas.microsoft.com/office/drawing/2014/main" id="{ADFF69CC-EC97-4F9D-B0E0-ECE94D6C4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62150"/>
            <a:ext cx="10972800" cy="514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Очищенная вода проходит активацию; pH снижается до 7,0–7,5 перед подачей в фотобиореактор.</a:t>
            </a:r>
          </a:p>
        </p:txBody>
      </p:sp>
      <p:sp>
        <p:nvSpPr>
          <p:cNvPr id="5" name="stage-arrow-1">
            <a:extLst xmlns:a="http://schemas.openxmlformats.org/drawingml/2006/main">
              <a:ext uri="{FF2B5EF4-FFF2-40B4-BE49-F238E27FC236}">
                <a16:creationId xmlns:a16="http://schemas.microsoft.com/office/drawing/2014/main" id="{F71E56C8-242C-45DE-98DF-8BE47ED32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9855" y="4038600"/>
            <a:ext cx="171450" cy="1143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6" name="stage-arrow-2">
            <a:extLst xmlns:a="http://schemas.openxmlformats.org/drawingml/2006/main">
              <a:ext uri="{FF2B5EF4-FFF2-40B4-BE49-F238E27FC236}">
                <a16:creationId xmlns:a16="http://schemas.microsoft.com/office/drawing/2014/main" id="{CA6D1B4B-1743-4EBC-83C4-AB9CD4C8C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0135" y="4038600"/>
            <a:ext cx="171450" cy="1143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7" name="stage-arrow-3">
            <a:extLst xmlns:a="http://schemas.openxmlformats.org/drawingml/2006/main">
              <a:ext uri="{FF2B5EF4-FFF2-40B4-BE49-F238E27FC236}">
                <a16:creationId xmlns:a16="http://schemas.microsoft.com/office/drawing/2014/main" id="{0C6AFC27-E2AF-4010-B41A-81155A0B4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0415" y="4038600"/>
            <a:ext cx="171450" cy="1143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8" name="stage-arrow-4">
            <a:extLst xmlns:a="http://schemas.openxmlformats.org/drawingml/2006/main">
              <a:ext uri="{FF2B5EF4-FFF2-40B4-BE49-F238E27FC236}">
                <a16:creationId xmlns:a16="http://schemas.microsoft.com/office/drawing/2014/main" id="{75DC9637-2F3B-4BE3-B493-A715AB800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0695" y="4038600"/>
            <a:ext cx="171450" cy="1143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9" name="stage-1">
            <a:extLst xmlns:a="http://schemas.openxmlformats.org/drawingml/2006/main">
              <a:ext uri="{FF2B5EF4-FFF2-40B4-BE49-F238E27FC236}">
                <a16:creationId xmlns:a16="http://schemas.microsoft.com/office/drawing/2014/main" id="{6BB6DEDF-4903-4710-8B2D-B83481970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05100"/>
            <a:ext cx="2011680" cy="2781300"/>
          </a:xfrm>
          <a:prstGeom xmlns:a="http://schemas.openxmlformats.org/drawingml/2006/main" prst="roundRect">
            <a:avLst>
              <a:gd name="adj" fmla="val 7576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23B5A7"/>
            </a:solidFill>
            <a:prstDash val="solid"/>
          </a:ln>
        </p:spPr>
      </p:sp>
      <p:sp>
        <p:nvSpPr>
          <p:cNvPr id="10" name="stage-number-1">
            <a:extLst xmlns:a="http://schemas.openxmlformats.org/drawingml/2006/main">
              <a:ext uri="{FF2B5EF4-FFF2-40B4-BE49-F238E27FC236}">
                <a16:creationId xmlns:a16="http://schemas.microsoft.com/office/drawing/2014/main" id="{C052C769-4507-4761-A833-2AC2458BD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876550"/>
            <a:ext cx="166878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01</a:t>
            </a:r>
          </a:p>
        </p:txBody>
      </p:sp>
      <p:sp>
        <p:nvSpPr>
          <p:cNvPr id="11" name="stage-title-1">
            <a:extLst xmlns:a="http://schemas.openxmlformats.org/drawingml/2006/main">
              <a:ext uri="{FF2B5EF4-FFF2-40B4-BE49-F238E27FC236}">
                <a16:creationId xmlns:a16="http://schemas.microsoft.com/office/drawing/2014/main" id="{4660E429-A351-4BCF-8DAC-6FDD7CBA5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409950"/>
            <a:ext cx="1668780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Обратный осмос</a:t>
            </a:r>
          </a:p>
        </p:txBody>
      </p:sp>
      <p:sp>
        <p:nvSpPr>
          <p:cNvPr id="12" name="stage-body-1">
            <a:extLst xmlns:a="http://schemas.openxmlformats.org/drawingml/2006/main">
              <a:ext uri="{FF2B5EF4-FFF2-40B4-BE49-F238E27FC236}">
                <a16:creationId xmlns:a16="http://schemas.microsoft.com/office/drawing/2014/main" id="{A7D13E41-D659-442C-82AC-0B6DA7819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248150"/>
            <a:ext cx="1668780" cy="1009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Удаление примесей и элементов, подавляющих рост.</a:t>
            </a:r>
          </a:p>
        </p:txBody>
      </p:sp>
      <p:sp>
        <p:nvSpPr>
          <p:cNvPr id="13" name="stage-2">
            <a:extLst xmlns:a="http://schemas.openxmlformats.org/drawingml/2006/main">
              <a:ext uri="{FF2B5EF4-FFF2-40B4-BE49-F238E27FC236}">
                <a16:creationId xmlns:a16="http://schemas.microsoft.com/office/drawing/2014/main" id="{257C796C-D5DA-4FFA-8B92-FFBB992F1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9880" y="2705100"/>
            <a:ext cx="2011680" cy="2781300"/>
          </a:xfrm>
          <a:prstGeom xmlns:a="http://schemas.openxmlformats.org/drawingml/2006/main" prst="roundRect">
            <a:avLst>
              <a:gd name="adj" fmla="val 7576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23B5A7"/>
            </a:solidFill>
            <a:prstDash val="solid"/>
          </a:ln>
        </p:spPr>
      </p:sp>
      <p:sp>
        <p:nvSpPr>
          <p:cNvPr id="14" name="stage-number-2">
            <a:extLst xmlns:a="http://schemas.openxmlformats.org/drawingml/2006/main">
              <a:ext uri="{FF2B5EF4-FFF2-40B4-BE49-F238E27FC236}">
                <a16:creationId xmlns:a16="http://schemas.microsoft.com/office/drawing/2014/main" id="{4D6F69E2-7889-4B87-A0B7-A7C4E1E75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1330" y="2876550"/>
            <a:ext cx="166878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02</a:t>
            </a:r>
          </a:p>
        </p:txBody>
      </p:sp>
      <p:sp>
        <p:nvSpPr>
          <p:cNvPr id="15" name="stage-title-2">
            <a:extLst xmlns:a="http://schemas.openxmlformats.org/drawingml/2006/main">
              <a:ext uri="{FF2B5EF4-FFF2-40B4-BE49-F238E27FC236}">
                <a16:creationId xmlns:a16="http://schemas.microsoft.com/office/drawing/2014/main" id="{6C923DE5-B60C-48F7-854C-D628045F4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1330" y="3409950"/>
            <a:ext cx="1668780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Электроактивация</a:t>
            </a:r>
          </a:p>
        </p:txBody>
      </p:sp>
      <p:sp>
        <p:nvSpPr>
          <p:cNvPr id="16" name="stage-body-2">
            <a:extLst xmlns:a="http://schemas.openxmlformats.org/drawingml/2006/main">
              <a:ext uri="{FF2B5EF4-FFF2-40B4-BE49-F238E27FC236}">
                <a16:creationId xmlns:a16="http://schemas.microsoft.com/office/drawing/2014/main" id="{43697D33-4745-44F8-9E08-8FBD61878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1330" y="4248150"/>
            <a:ext cx="1668780" cy="1009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Получение католита и анолита с заданными pH и ОВП.</a:t>
            </a:r>
          </a:p>
        </p:txBody>
      </p:sp>
      <p:sp>
        <p:nvSpPr>
          <p:cNvPr id="17" name="stage-3">
            <a:extLst xmlns:a="http://schemas.openxmlformats.org/drawingml/2006/main">
              <a:ext uri="{FF2B5EF4-FFF2-40B4-BE49-F238E27FC236}">
                <a16:creationId xmlns:a16="http://schemas.microsoft.com/office/drawing/2014/main" id="{73265B15-19BF-4F20-989F-057905FD8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0160" y="2705100"/>
            <a:ext cx="2011680" cy="2781300"/>
          </a:xfrm>
          <a:prstGeom xmlns:a="http://schemas.openxmlformats.org/drawingml/2006/main" prst="roundRect">
            <a:avLst>
              <a:gd name="adj" fmla="val 7576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23B5A7"/>
            </a:solidFill>
            <a:prstDash val="solid"/>
          </a:ln>
        </p:spPr>
      </p:sp>
      <p:sp>
        <p:nvSpPr>
          <p:cNvPr id="18" name="stage-number-3">
            <a:extLst xmlns:a="http://schemas.openxmlformats.org/drawingml/2006/main">
              <a:ext uri="{FF2B5EF4-FFF2-40B4-BE49-F238E27FC236}">
                <a16:creationId xmlns:a16="http://schemas.microsoft.com/office/drawing/2014/main" id="{6CA5FB23-B782-4159-A8DC-5147D0FAE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1610" y="2876550"/>
            <a:ext cx="166878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03</a:t>
            </a:r>
          </a:p>
        </p:txBody>
      </p:sp>
      <p:sp>
        <p:nvSpPr>
          <p:cNvPr id="19" name="stage-title-3">
            <a:extLst xmlns:a="http://schemas.openxmlformats.org/drawingml/2006/main">
              <a:ext uri="{FF2B5EF4-FFF2-40B4-BE49-F238E27FC236}">
                <a16:creationId xmlns:a16="http://schemas.microsoft.com/office/drawing/2014/main" id="{E4D42EDC-DA42-4010-8B10-25D20E148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1610" y="3409950"/>
            <a:ext cx="1668780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Среда + CO₂</a:t>
            </a:r>
          </a:p>
        </p:txBody>
      </p:sp>
      <p:sp>
        <p:nvSpPr>
          <p:cNvPr id="20" name="stage-body-3">
            <a:extLst xmlns:a="http://schemas.openxmlformats.org/drawingml/2006/main">
              <a:ext uri="{FF2B5EF4-FFF2-40B4-BE49-F238E27FC236}">
                <a16:creationId xmlns:a16="http://schemas.microsoft.com/office/drawing/2014/main" id="{25D863E2-D451-45FE-8BC8-9FDF360D6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1610" y="4248150"/>
            <a:ext cx="1668780" cy="1009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Питательная среда и газ до pH 7,0–7,5.</a:t>
            </a:r>
          </a:p>
        </p:txBody>
      </p:sp>
      <p:sp>
        <p:nvSpPr>
          <p:cNvPr id="21" name="stage-4">
            <a:extLst xmlns:a="http://schemas.openxmlformats.org/drawingml/2006/main">
              <a:ext uri="{FF2B5EF4-FFF2-40B4-BE49-F238E27FC236}">
                <a16:creationId xmlns:a16="http://schemas.microsoft.com/office/drawing/2014/main" id="{0BBDA823-EBCD-4679-9516-C44D3A283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0440" y="2705100"/>
            <a:ext cx="2011680" cy="2781300"/>
          </a:xfrm>
          <a:prstGeom xmlns:a="http://schemas.openxmlformats.org/drawingml/2006/main" prst="roundRect">
            <a:avLst>
              <a:gd name="adj" fmla="val 7576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23B5A7"/>
            </a:solidFill>
            <a:prstDash val="solid"/>
          </a:ln>
        </p:spPr>
      </p:sp>
      <p:sp>
        <p:nvSpPr>
          <p:cNvPr id="22" name="stage-number-4">
            <a:extLst xmlns:a="http://schemas.openxmlformats.org/drawingml/2006/main">
              <a:ext uri="{FF2B5EF4-FFF2-40B4-BE49-F238E27FC236}">
                <a16:creationId xmlns:a16="http://schemas.microsoft.com/office/drawing/2014/main" id="{CD888EA8-97D7-48D8-B83D-9BA477B88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1890" y="2876550"/>
            <a:ext cx="166878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04</a:t>
            </a:r>
          </a:p>
        </p:txBody>
      </p:sp>
      <p:sp>
        <p:nvSpPr>
          <p:cNvPr id="23" name="stage-title-4">
            <a:extLst xmlns:a="http://schemas.openxmlformats.org/drawingml/2006/main">
              <a:ext uri="{FF2B5EF4-FFF2-40B4-BE49-F238E27FC236}">
                <a16:creationId xmlns:a16="http://schemas.microsoft.com/office/drawing/2014/main" id="{366CC454-852D-48F3-A37A-257285EF3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1890" y="3409950"/>
            <a:ext cx="1668780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10% инокулята</a:t>
            </a:r>
          </a:p>
        </p:txBody>
      </p:sp>
      <p:sp>
        <p:nvSpPr>
          <p:cNvPr id="24" name="stage-body-4">
            <a:extLst xmlns:a="http://schemas.openxmlformats.org/drawingml/2006/main">
              <a:ext uri="{FF2B5EF4-FFF2-40B4-BE49-F238E27FC236}">
                <a16:creationId xmlns:a16="http://schemas.microsoft.com/office/drawing/2014/main" id="{DB0B74C1-A0C2-4EED-B2B0-1BB5BCBDB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1890" y="4248150"/>
            <a:ext cx="1668780" cy="1009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Разбавление в фотобиореакторе.</a:t>
            </a:r>
          </a:p>
        </p:txBody>
      </p:sp>
      <p:sp>
        <p:nvSpPr>
          <p:cNvPr id="25" name="stage-5">
            <a:extLst xmlns:a="http://schemas.openxmlformats.org/drawingml/2006/main">
              <a:ext uri="{FF2B5EF4-FFF2-40B4-BE49-F238E27FC236}">
                <a16:creationId xmlns:a16="http://schemas.microsoft.com/office/drawing/2014/main" id="{5CE53357-8A94-4D66-AE9E-C5583CACE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70720" y="2705100"/>
            <a:ext cx="2011680" cy="2781300"/>
          </a:xfrm>
          <a:prstGeom xmlns:a="http://schemas.openxmlformats.org/drawingml/2006/main" prst="roundRect">
            <a:avLst>
              <a:gd name="adj" fmla="val 7576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D8A838"/>
            </a:solidFill>
            <a:prstDash val="solid"/>
          </a:ln>
        </p:spPr>
      </p:sp>
      <p:sp>
        <p:nvSpPr>
          <p:cNvPr id="26" name="stage-number-5">
            <a:extLst xmlns:a="http://schemas.openxmlformats.org/drawingml/2006/main">
              <a:ext uri="{FF2B5EF4-FFF2-40B4-BE49-F238E27FC236}">
                <a16:creationId xmlns:a16="http://schemas.microsoft.com/office/drawing/2014/main" id="{A4EC4F66-4E4C-42EC-A90A-BE5F32631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2170" y="2876550"/>
            <a:ext cx="166878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D8A838"/>
                </a:solidFill>
                <a:latin typeface="Arial"/>
                <a:ea typeface="Arial"/>
                <a:cs typeface="Arial"/>
              </a:defRPr>
            </a:pPr>
            <a:r>
              <a:t>05</a:t>
            </a:r>
          </a:p>
        </p:txBody>
      </p:sp>
      <p:sp>
        <p:nvSpPr>
          <p:cNvPr id="27" name="stage-title-5">
            <a:extLst xmlns:a="http://schemas.openxmlformats.org/drawingml/2006/main">
              <a:ext uri="{FF2B5EF4-FFF2-40B4-BE49-F238E27FC236}">
                <a16:creationId xmlns:a16="http://schemas.microsoft.com/office/drawing/2014/main" id="{A3D788CA-68B2-4EAB-87C3-942C8BFDA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2170" y="3409950"/>
            <a:ext cx="1668780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4 фотопериода</a:t>
            </a:r>
          </a:p>
        </p:txBody>
      </p:sp>
      <p:sp>
        <p:nvSpPr>
          <p:cNvPr id="28" name="stage-body-5">
            <a:extLst xmlns:a="http://schemas.openxmlformats.org/drawingml/2006/main">
              <a:ext uri="{FF2B5EF4-FFF2-40B4-BE49-F238E27FC236}">
                <a16:creationId xmlns:a16="http://schemas.microsoft.com/office/drawing/2014/main" id="{AD2FA9BB-2286-41AA-8320-B4A26C87C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2170" y="4248150"/>
            <a:ext cx="1668780" cy="1009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Два периода ДЕНЬ и два НОЧЬ.</a:t>
            </a:r>
          </a:p>
        </p:txBody>
      </p:sp>
    </p:spTree>
    <p:extLst>
      <p:ext uri="{BB962C8B-B14F-4D97-AF65-F5344CB8AC3E}">
        <p14:creationId xmlns:p14="http://schemas.microsoft.com/office/powerpoint/2010/main" val="1902584136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D1E7D11D-6E6D-48A1-BAFD-3349271E4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762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2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B1F42AE9-A398-4210-A00A-E67CB5298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1000"/>
            <a:ext cx="40957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0E7C66"/>
                </a:solidFill>
                <a:latin typeface="Arial"/>
                <a:ea typeface="Arial"/>
                <a:cs typeface="Arial"/>
              </a:defRPr>
            </a:pPr>
            <a:r>
              <a:t>БИОХИМИЯ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32186CE-5AF9-471B-937F-A170617F2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972800" cy="990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Основу состава формируют белки; жиры, углеводы и зола дополняют профиль.</a:t>
            </a:r>
          </a:p>
        </p:txBody>
      </p:sp>
      <p:graphicFrame>
        <p:nvGraphicFramePr>
          <p:cNvPr id="20" name="composition-doughnut"/>
          <p:cNvGraphicFramePr/>
          <p:nvPr/>
        </p:nvGraphicFramePr>
        <p:xfrm>
          <a:off xmlns:a="http://schemas.openxmlformats.org/drawingml/2006/main" x="609600" y="2095500"/>
          <a:ext xmlns:a="http://schemas.openxmlformats.org/drawingml/2006/main" cx="4953000" cy="39052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32bb825914054238"/>
          </a:graphicData>
        </a:graphic>
      </p:graphicFrame>
      <p:sp>
        <p:nvSpPr>
          <p:cNvPr id="5" name="composition-swatch-1">
            <a:extLst xmlns:a="http://schemas.openxmlformats.org/drawingml/2006/main">
              <a:ext uri="{FF2B5EF4-FFF2-40B4-BE49-F238E27FC236}">
                <a16:creationId xmlns:a16="http://schemas.microsoft.com/office/drawing/2014/main" id="{64CA1CAD-5C8D-4D13-90ED-A63A24FA8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247900"/>
            <a:ext cx="17145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E7C66"/>
          </a:solidFill>
          <a:ln xmlns:a="http://schemas.openxmlformats.org/drawingml/2006/main" w="0">
            <a:solidFill>
              <a:srgbClr val="0E7C66"/>
            </a:solidFill>
            <a:prstDash val="solid"/>
          </a:ln>
        </p:spPr>
      </p:sp>
      <p:sp>
        <p:nvSpPr>
          <p:cNvPr id="6" name="composition-label-1">
            <a:extLst xmlns:a="http://schemas.openxmlformats.org/drawingml/2006/main">
              <a:ext uri="{FF2B5EF4-FFF2-40B4-BE49-F238E27FC236}">
                <a16:creationId xmlns:a16="http://schemas.microsoft.com/office/drawing/2014/main" id="{8766C87F-AB15-405F-AFF1-2A6160A02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171700"/>
            <a:ext cx="4267200" cy="342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Белки</a:t>
            </a:r>
          </a:p>
        </p:txBody>
      </p:sp>
      <p:sp>
        <p:nvSpPr>
          <p:cNvPr id="7" name="composition-note-1">
            <a:extLst xmlns:a="http://schemas.openxmlformats.org/drawingml/2006/main">
              <a:ext uri="{FF2B5EF4-FFF2-40B4-BE49-F238E27FC236}">
                <a16:creationId xmlns:a16="http://schemas.microsoft.com/office/drawing/2014/main" id="{4001A99A-2F69-484E-B94C-7EB9ADD74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552700"/>
            <a:ext cx="4267200" cy="476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Все незаменимые аминокислоты.</a:t>
            </a:r>
          </a:p>
        </p:txBody>
      </p:sp>
      <p:sp>
        <p:nvSpPr>
          <p:cNvPr id="8" name="composition-swatch-2">
            <a:extLst xmlns:a="http://schemas.openxmlformats.org/drawingml/2006/main">
              <a:ext uri="{FF2B5EF4-FFF2-40B4-BE49-F238E27FC236}">
                <a16:creationId xmlns:a16="http://schemas.microsoft.com/office/drawing/2014/main" id="{C38678E9-2AEB-4EEC-9C60-574E63C98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162300"/>
            <a:ext cx="17145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9" name="composition-label-2">
            <a:extLst xmlns:a="http://schemas.openxmlformats.org/drawingml/2006/main">
              <a:ext uri="{FF2B5EF4-FFF2-40B4-BE49-F238E27FC236}">
                <a16:creationId xmlns:a16="http://schemas.microsoft.com/office/drawing/2014/main" id="{B1686515-F94F-4C2F-BBAD-C37FC3C7E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086100"/>
            <a:ext cx="4267200" cy="342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Жиры</a:t>
            </a:r>
          </a:p>
        </p:txBody>
      </p:sp>
      <p:sp>
        <p:nvSpPr>
          <p:cNvPr id="10" name="composition-note-2">
            <a:extLst xmlns:a="http://schemas.openxmlformats.org/drawingml/2006/main">
              <a:ext uri="{FF2B5EF4-FFF2-40B4-BE49-F238E27FC236}">
                <a16:creationId xmlns:a16="http://schemas.microsoft.com/office/drawing/2014/main" id="{DDDF6EB9-C4D3-4634-B99C-BCB1D86D1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467100"/>
            <a:ext cx="4267200" cy="476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Полиненасыщенные жирные кислоты.</a:t>
            </a:r>
          </a:p>
        </p:txBody>
      </p:sp>
      <p:sp>
        <p:nvSpPr>
          <p:cNvPr id="11" name="composition-swatch-3">
            <a:extLst xmlns:a="http://schemas.openxmlformats.org/drawingml/2006/main">
              <a:ext uri="{FF2B5EF4-FFF2-40B4-BE49-F238E27FC236}">
                <a16:creationId xmlns:a16="http://schemas.microsoft.com/office/drawing/2014/main" id="{D6509C62-A1FC-4B93-A763-CF75EF401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076700"/>
            <a:ext cx="17145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A838"/>
          </a:solidFill>
          <a:ln xmlns:a="http://schemas.openxmlformats.org/drawingml/2006/main" w="0">
            <a:solidFill>
              <a:srgbClr val="D8A838"/>
            </a:solidFill>
            <a:prstDash val="solid"/>
          </a:ln>
        </p:spPr>
      </p:sp>
      <p:sp>
        <p:nvSpPr>
          <p:cNvPr id="12" name="composition-label-3">
            <a:extLst xmlns:a="http://schemas.openxmlformats.org/drawingml/2006/main">
              <a:ext uri="{FF2B5EF4-FFF2-40B4-BE49-F238E27FC236}">
                <a16:creationId xmlns:a16="http://schemas.microsoft.com/office/drawing/2014/main" id="{36995AD2-BB46-450A-8D8D-C56391040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000500"/>
            <a:ext cx="4267200" cy="342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Углеводы</a:t>
            </a:r>
          </a:p>
        </p:txBody>
      </p:sp>
      <p:sp>
        <p:nvSpPr>
          <p:cNvPr id="13" name="composition-note-3">
            <a:extLst xmlns:a="http://schemas.openxmlformats.org/drawingml/2006/main">
              <a:ext uri="{FF2B5EF4-FFF2-40B4-BE49-F238E27FC236}">
                <a16:creationId xmlns:a16="http://schemas.microsoft.com/office/drawing/2014/main" id="{603B9504-2587-4462-AA8D-35782AB76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381500"/>
            <a:ext cx="4267200" cy="476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Содержание зависит от условий выращивания.</a:t>
            </a:r>
          </a:p>
        </p:txBody>
      </p:sp>
      <p:sp>
        <p:nvSpPr>
          <p:cNvPr id="14" name="composition-swatch-4">
            <a:extLst xmlns:a="http://schemas.openxmlformats.org/drawingml/2006/main">
              <a:ext uri="{FF2B5EF4-FFF2-40B4-BE49-F238E27FC236}">
                <a16:creationId xmlns:a16="http://schemas.microsoft.com/office/drawing/2014/main" id="{63883F90-EA6A-4E2C-BF3B-8BA2F2BA8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991100"/>
            <a:ext cx="17145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A8E7F"/>
          </a:solidFill>
          <a:ln xmlns:a="http://schemas.openxmlformats.org/drawingml/2006/main" w="0">
            <a:solidFill>
              <a:srgbClr val="6A8E7F"/>
            </a:solidFill>
            <a:prstDash val="solid"/>
          </a:ln>
        </p:spPr>
      </p:sp>
      <p:sp>
        <p:nvSpPr>
          <p:cNvPr id="15" name="composition-label-4">
            <a:extLst xmlns:a="http://schemas.openxmlformats.org/drawingml/2006/main">
              <a:ext uri="{FF2B5EF4-FFF2-40B4-BE49-F238E27FC236}">
                <a16:creationId xmlns:a16="http://schemas.microsoft.com/office/drawing/2014/main" id="{89477B3B-506C-43C6-902C-CD71AB1E5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914900"/>
            <a:ext cx="4267200" cy="342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Зола</a:t>
            </a:r>
          </a:p>
        </p:txBody>
      </p:sp>
      <p:sp>
        <p:nvSpPr>
          <p:cNvPr id="16" name="composition-note-4">
            <a:extLst xmlns:a="http://schemas.openxmlformats.org/drawingml/2006/main">
              <a:ext uri="{FF2B5EF4-FFF2-40B4-BE49-F238E27FC236}">
                <a16:creationId xmlns:a16="http://schemas.microsoft.com/office/drawing/2014/main" id="{D234DDF2-B1CE-4408-8D88-C88BCB08B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5295900"/>
            <a:ext cx="4267200" cy="476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Минеральный состав сухого вещества.</a:t>
            </a:r>
          </a:p>
        </p:txBody>
      </p:sp>
    </p:spTree>
    <p:extLst>
      <p:ext uri="{BB962C8B-B14F-4D97-AF65-F5344CB8AC3E}">
        <p14:creationId xmlns:p14="http://schemas.microsoft.com/office/powerpoint/2010/main" val="110229760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3FA8177F-41D4-4232-92C5-1C06C98EA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762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2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1BB2511B-329C-4A91-AA48-013E82F17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1000"/>
            <a:ext cx="40957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0E7C66"/>
                </a:solidFill>
                <a:latin typeface="Arial"/>
                <a:ea typeface="Arial"/>
                <a:cs typeface="Arial"/>
              </a:defRPr>
            </a:pPr>
            <a:r>
              <a:t>БЕЛКИ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5C2740A-5DAC-4EA0-A73B-12D6D3CE6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972800" cy="990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Аминокислотный анализ выявил 40 аминокислот, включая все незаменимые.</a:t>
            </a:r>
          </a:p>
        </p:txBody>
      </p:sp>
      <p:sp>
        <p:nvSpPr>
          <p:cNvPr id="4" name="column-rule-1">
            <a:extLst xmlns:a="http://schemas.openxmlformats.org/drawingml/2006/main">
              <a:ext uri="{FF2B5EF4-FFF2-40B4-BE49-F238E27FC236}">
                <a16:creationId xmlns:a16="http://schemas.microsoft.com/office/drawing/2014/main" id="{B793AC05-C0A6-4CDB-B1AB-A059D2A00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14550"/>
            <a:ext cx="534352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5" name="column-value-1">
            <a:extLst xmlns:a="http://schemas.openxmlformats.org/drawingml/2006/main">
              <a:ext uri="{FF2B5EF4-FFF2-40B4-BE49-F238E27FC236}">
                <a16:creationId xmlns:a16="http://schemas.microsoft.com/office/drawing/2014/main" id="{AE635764-673A-45F5-A3F8-2CDC8E50E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66950"/>
            <a:ext cx="5343525" cy="704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85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40</a:t>
            </a:r>
          </a:p>
        </p:txBody>
      </p:sp>
      <p:sp>
        <p:nvSpPr>
          <p:cNvPr id="6" name="column-head-1">
            <a:extLst xmlns:a="http://schemas.openxmlformats.org/drawingml/2006/main">
              <a:ext uri="{FF2B5EF4-FFF2-40B4-BE49-F238E27FC236}">
                <a16:creationId xmlns:a16="http://schemas.microsoft.com/office/drawing/2014/main" id="{0C275C5E-2EA1-42E6-95D6-1626F79C1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28950"/>
            <a:ext cx="5343525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E7C66"/>
                </a:solidFill>
                <a:latin typeface="Arial"/>
                <a:ea typeface="Arial"/>
                <a:cs typeface="Arial"/>
              </a:defRPr>
            </a:pPr>
            <a:r>
              <a:t>Аминокислоты</a:t>
            </a:r>
          </a:p>
        </p:txBody>
      </p:sp>
      <p:sp>
        <p:nvSpPr>
          <p:cNvPr id="7" name="column-body-1">
            <a:extLst xmlns:a="http://schemas.openxmlformats.org/drawingml/2006/main">
              <a:ext uri="{FF2B5EF4-FFF2-40B4-BE49-F238E27FC236}">
                <a16:creationId xmlns:a16="http://schemas.microsoft.com/office/drawing/2014/main" id="{713F2BD3-FA31-4C9A-80CF-9135E97AA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5343525" cy="2171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Обнаружены свободные аминокислоты, различные пептиды и белки. Белок хлореллы содержит все незаменимые аминокислоты.</a:t>
            </a:r>
          </a:p>
        </p:txBody>
      </p:sp>
      <p:sp>
        <p:nvSpPr>
          <p:cNvPr id="8" name="column-rule-2">
            <a:extLst xmlns:a="http://schemas.openxmlformats.org/drawingml/2006/main">
              <a:ext uri="{FF2B5EF4-FFF2-40B4-BE49-F238E27FC236}">
                <a16:creationId xmlns:a16="http://schemas.microsoft.com/office/drawing/2014/main" id="{8C7FAD86-E0AB-4622-A845-AF5162533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2114550"/>
            <a:ext cx="534352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A838"/>
          </a:solidFill>
          <a:ln xmlns:a="http://schemas.openxmlformats.org/drawingml/2006/main" w="0">
            <a:solidFill>
              <a:srgbClr val="D8A838"/>
            </a:solidFill>
            <a:prstDash val="solid"/>
          </a:ln>
        </p:spPr>
      </p:sp>
      <p:sp>
        <p:nvSpPr>
          <p:cNvPr id="9" name="column-value-2">
            <a:extLst xmlns:a="http://schemas.openxmlformats.org/drawingml/2006/main">
              <a:ext uri="{FF2B5EF4-FFF2-40B4-BE49-F238E27FC236}">
                <a16:creationId xmlns:a16="http://schemas.microsoft.com/office/drawing/2014/main" id="{CCF39221-E3A6-4977-93C2-B43553167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2266950"/>
            <a:ext cx="5343525" cy="704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85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20–25%</a:t>
            </a:r>
          </a:p>
        </p:txBody>
      </p:sp>
      <p:sp>
        <p:nvSpPr>
          <p:cNvPr id="10" name="column-head-2">
            <a:extLst xmlns:a="http://schemas.openxmlformats.org/drawingml/2006/main">
              <a:ext uri="{FF2B5EF4-FFF2-40B4-BE49-F238E27FC236}">
                <a16:creationId xmlns:a16="http://schemas.microsoft.com/office/drawing/2014/main" id="{A8918E4F-692F-4A44-B813-D7A7C8C27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028950"/>
            <a:ext cx="5343525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E7C66"/>
                </a:solidFill>
                <a:latin typeface="Arial"/>
                <a:ea typeface="Arial"/>
                <a:cs typeface="Arial"/>
              </a:defRPr>
            </a:pPr>
            <a:r>
              <a:t>Органические кислоты</a:t>
            </a:r>
          </a:p>
        </p:txBody>
      </p:sp>
      <p:sp>
        <p:nvSpPr>
          <p:cNvPr id="11" name="column-body-2">
            <a:extLst xmlns:a="http://schemas.openxmlformats.org/drawingml/2006/main">
              <a:ext uri="{FF2B5EF4-FFF2-40B4-BE49-F238E27FC236}">
                <a16:creationId xmlns:a16="http://schemas.microsoft.com/office/drawing/2014/main" id="{C24DF88F-B2B7-43F7-9E5D-550EBA612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733800"/>
            <a:ext cx="5343525" cy="2171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Гликолевая, глюконовая, яблочная, муравьиная, α-кетоглутаровая, уксусная, щавелевоуксусная, молочная, пропионовая, глиоксиловая и масляная кислоты.</a:t>
            </a:r>
          </a:p>
        </p:txBody>
      </p:sp>
    </p:spTree>
    <p:extLst>
      <p:ext uri="{BB962C8B-B14F-4D97-AF65-F5344CB8AC3E}">
        <p14:creationId xmlns:p14="http://schemas.microsoft.com/office/powerpoint/2010/main" val="39007297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63D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7A7C8283-40C5-41DC-AA25-E44F3563D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762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2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90392224-19C3-428C-A577-4F225070B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1000"/>
            <a:ext cx="40957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ЛИПИДЫ И УГЛЕВОДЫ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73A245C-42F7-4E0A-A93F-C5ED935B0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972800" cy="990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Состав липидов и сахаров меняется вместе с условиями выращивания.</a:t>
            </a:r>
          </a:p>
        </p:txBody>
      </p:sp>
      <p:sp>
        <p:nvSpPr>
          <p:cNvPr id="4" name="column-rule-1">
            <a:extLst xmlns:a="http://schemas.openxmlformats.org/drawingml/2006/main">
              <a:ext uri="{FF2B5EF4-FFF2-40B4-BE49-F238E27FC236}">
                <a16:creationId xmlns:a16="http://schemas.microsoft.com/office/drawing/2014/main" id="{B8790316-2C77-4697-8880-3D94C1B4D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14550"/>
            <a:ext cx="346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5" name="column-head-1">
            <a:extLst xmlns:a="http://schemas.openxmlformats.org/drawingml/2006/main">
              <a:ext uri="{FF2B5EF4-FFF2-40B4-BE49-F238E27FC236}">
                <a16:creationId xmlns:a16="http://schemas.microsoft.com/office/drawing/2014/main" id="{5E4FA35B-3704-4EDC-88E9-F7FE9B023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05050"/>
            <a:ext cx="3467100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Полиненасыщенные кислоты</a:t>
            </a:r>
          </a:p>
        </p:txBody>
      </p:sp>
      <p:sp>
        <p:nvSpPr>
          <p:cNvPr id="6" name="column-body-1">
            <a:extLst xmlns:a="http://schemas.openxmlformats.org/drawingml/2006/main">
              <a:ext uri="{FF2B5EF4-FFF2-40B4-BE49-F238E27FC236}">
                <a16:creationId xmlns:a16="http://schemas.microsoft.com/office/drawing/2014/main" id="{7EAEBBD8-78AD-4E0B-8E90-B114C6029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28950"/>
            <a:ext cx="3467100" cy="2876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D7E7E1"/>
                </a:solidFill>
                <a:latin typeface="Arial"/>
                <a:ea typeface="Arial"/>
                <a:cs typeface="Arial"/>
              </a:defRPr>
            </a:pPr>
            <a:r>
              <a:t>Арахидоновая, линолевая и линоленовая кислоты названы незаменимыми, поскольку не синтезируются в организме человека и животных.</a:t>
            </a:r>
          </a:p>
        </p:txBody>
      </p:sp>
      <p:sp>
        <p:nvSpPr>
          <p:cNvPr id="7" name="column-rule-2">
            <a:extLst xmlns:a="http://schemas.openxmlformats.org/drawingml/2006/main">
              <a:ext uri="{FF2B5EF4-FFF2-40B4-BE49-F238E27FC236}">
                <a16:creationId xmlns:a16="http://schemas.microsoft.com/office/drawing/2014/main" id="{F059B1DD-F168-41D5-B418-3249AFBF7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114550"/>
            <a:ext cx="346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8" name="column-head-2">
            <a:extLst xmlns:a="http://schemas.openxmlformats.org/drawingml/2006/main">
              <a:ext uri="{FF2B5EF4-FFF2-40B4-BE49-F238E27FC236}">
                <a16:creationId xmlns:a16="http://schemas.microsoft.com/office/drawing/2014/main" id="{1D7E735C-333E-4EFE-91FF-D5468F0F5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305050"/>
            <a:ext cx="3467100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Сахара</a:t>
            </a:r>
          </a:p>
        </p:txBody>
      </p:sp>
      <p:sp>
        <p:nvSpPr>
          <p:cNvPr id="9" name="column-body-2">
            <a:extLst xmlns:a="http://schemas.openxmlformats.org/drawingml/2006/main">
              <a:ext uri="{FF2B5EF4-FFF2-40B4-BE49-F238E27FC236}">
                <a16:creationId xmlns:a16="http://schemas.microsoft.com/office/drawing/2014/main" id="{A67AFA5B-56C5-488F-964A-B96AF9EC1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028950"/>
            <a:ext cx="3467100" cy="2876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D7E7E1"/>
                </a:solidFill>
                <a:latin typeface="Arial"/>
                <a:ea typeface="Arial"/>
                <a:cs typeface="Arial"/>
              </a:defRPr>
            </a:pPr>
            <a:r>
              <a:t>Больше всего представлены глюкоза и фруктоза; также указаны ксилоза, галактоза, рибоза, рамноза, стахиоза, раффиноза и сахароза.</a:t>
            </a:r>
          </a:p>
        </p:txBody>
      </p:sp>
      <p:sp>
        <p:nvSpPr>
          <p:cNvPr id="10" name="column-rule-3">
            <a:extLst xmlns:a="http://schemas.openxmlformats.org/drawingml/2006/main">
              <a:ext uri="{FF2B5EF4-FFF2-40B4-BE49-F238E27FC236}">
                <a16:creationId xmlns:a16="http://schemas.microsoft.com/office/drawing/2014/main" id="{54D474B5-8968-45F6-BBEF-D4CA05F35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114550"/>
            <a:ext cx="346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A838"/>
          </a:solidFill>
          <a:ln xmlns:a="http://schemas.openxmlformats.org/drawingml/2006/main" w="0">
            <a:solidFill>
              <a:srgbClr val="D8A838"/>
            </a:solidFill>
            <a:prstDash val="solid"/>
          </a:ln>
        </p:spPr>
      </p:sp>
      <p:sp>
        <p:nvSpPr>
          <p:cNvPr id="11" name="column-head-3">
            <a:extLst xmlns:a="http://schemas.openxmlformats.org/drawingml/2006/main">
              <a:ext uri="{FF2B5EF4-FFF2-40B4-BE49-F238E27FC236}">
                <a16:creationId xmlns:a16="http://schemas.microsoft.com/office/drawing/2014/main" id="{2DE36D6F-B163-4427-A355-1B0A3D651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305050"/>
            <a:ext cx="3467100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Управляемый профиль</a:t>
            </a:r>
          </a:p>
        </p:txBody>
      </p:sp>
      <p:sp>
        <p:nvSpPr>
          <p:cNvPr id="12" name="column-body-3">
            <a:extLst xmlns:a="http://schemas.openxmlformats.org/drawingml/2006/main">
              <a:ext uri="{FF2B5EF4-FFF2-40B4-BE49-F238E27FC236}">
                <a16:creationId xmlns:a16="http://schemas.microsoft.com/office/drawing/2014/main" id="{A1B2964B-538D-43F6-8D02-03A9F53CB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028950"/>
            <a:ext cx="3467100" cy="2876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D7E7E1"/>
                </a:solidFill>
                <a:latin typeface="Arial"/>
                <a:ea typeface="Arial"/>
                <a:cs typeface="Arial"/>
              </a:defRPr>
            </a:pPr>
            <a:r>
              <a:t>Питание и освещение позволяют направленно получать белки, углеводы и жиры.</a:t>
            </a:r>
          </a:p>
        </p:txBody>
      </p:sp>
    </p:spTree>
    <p:extLst>
      <p:ext uri="{BB962C8B-B14F-4D97-AF65-F5344CB8AC3E}">
        <p14:creationId xmlns:p14="http://schemas.microsoft.com/office/powerpoint/2010/main" val="2068563156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154E314B-0562-484D-996F-CF9839CDB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762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2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44D9EEE8-ED9F-4190-8315-2AC6769A0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1000"/>
            <a:ext cx="40957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0E7C66"/>
                </a:solidFill>
                <a:latin typeface="Arial"/>
                <a:ea typeface="Arial"/>
                <a:cs typeface="Arial"/>
              </a:defRPr>
            </a:pPr>
            <a:r>
              <a:t>МИКРОКОМПОНЕНТЫ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DCCD40A-607A-4ED3-872F-67D218A21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972800" cy="990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Витамины, минералы и пигменты расширяют биохимический профиль хлореллы.</a:t>
            </a:r>
          </a:p>
        </p:txBody>
      </p:sp>
      <p:sp>
        <p:nvSpPr>
          <p:cNvPr id="4" name="column-rule-1">
            <a:extLst xmlns:a="http://schemas.openxmlformats.org/drawingml/2006/main">
              <a:ext uri="{FF2B5EF4-FFF2-40B4-BE49-F238E27FC236}">
                <a16:creationId xmlns:a16="http://schemas.microsoft.com/office/drawing/2014/main" id="{80231552-25AE-410A-9A7A-E0060ABBF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14550"/>
            <a:ext cx="346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5" name="column-head-1">
            <a:extLst xmlns:a="http://schemas.openxmlformats.org/drawingml/2006/main">
              <a:ext uri="{FF2B5EF4-FFF2-40B4-BE49-F238E27FC236}">
                <a16:creationId xmlns:a16="http://schemas.microsoft.com/office/drawing/2014/main" id="{17F18A0C-4A98-438B-9B7F-0E4A189BA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05050"/>
            <a:ext cx="3467100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E7C66"/>
                </a:solidFill>
                <a:latin typeface="Arial"/>
                <a:ea typeface="Arial"/>
                <a:cs typeface="Arial"/>
              </a:defRPr>
            </a:pPr>
            <a:r>
              <a:t>Витамины</a:t>
            </a:r>
          </a:p>
        </p:txBody>
      </p:sp>
      <p:sp>
        <p:nvSpPr>
          <p:cNvPr id="6" name="column-body-1">
            <a:extLst xmlns:a="http://schemas.openxmlformats.org/drawingml/2006/main">
              <a:ext uri="{FF2B5EF4-FFF2-40B4-BE49-F238E27FC236}">
                <a16:creationId xmlns:a16="http://schemas.microsoft.com/office/drawing/2014/main" id="{5B8F1E79-7563-4990-B292-7D1945009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28950"/>
            <a:ext cx="3467100" cy="2876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В1, В2, В5, В6, В8, В9, В12, К, Н, РР, Е, D и А.</a:t>
            </a:r>
          </a:p>
        </p:txBody>
      </p:sp>
      <p:sp>
        <p:nvSpPr>
          <p:cNvPr id="7" name="column-rule-2">
            <a:extLst xmlns:a="http://schemas.openxmlformats.org/drawingml/2006/main">
              <a:ext uri="{FF2B5EF4-FFF2-40B4-BE49-F238E27FC236}">
                <a16:creationId xmlns:a16="http://schemas.microsoft.com/office/drawing/2014/main" id="{15C3E5EB-3961-4041-A243-9EED04BC4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114550"/>
            <a:ext cx="346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8" name="column-head-2">
            <a:extLst xmlns:a="http://schemas.openxmlformats.org/drawingml/2006/main">
              <a:ext uri="{FF2B5EF4-FFF2-40B4-BE49-F238E27FC236}">
                <a16:creationId xmlns:a16="http://schemas.microsoft.com/office/drawing/2014/main" id="{03D98DC4-2762-421C-9AA8-E70EDA82E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305050"/>
            <a:ext cx="3467100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E7C66"/>
                </a:solidFill>
                <a:latin typeface="Arial"/>
                <a:ea typeface="Arial"/>
                <a:cs typeface="Arial"/>
              </a:defRPr>
            </a:pPr>
            <a:r>
              <a:t>Минералы</a:t>
            </a:r>
          </a:p>
        </p:txBody>
      </p:sp>
      <p:sp>
        <p:nvSpPr>
          <p:cNvPr id="9" name="column-body-2">
            <a:extLst xmlns:a="http://schemas.openxmlformats.org/drawingml/2006/main">
              <a:ext uri="{FF2B5EF4-FFF2-40B4-BE49-F238E27FC236}">
                <a16:creationId xmlns:a16="http://schemas.microsoft.com/office/drawing/2014/main" id="{380679D7-103C-4D36-8234-1E921321C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028950"/>
            <a:ext cx="3467100" cy="2876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Азот, кальций, фосфор, магний, натрий, калий, медь, железо, сера, цинк, кобальт, марганец, цирконий, рубидий, йод и другие.</a:t>
            </a:r>
          </a:p>
        </p:txBody>
      </p:sp>
      <p:sp>
        <p:nvSpPr>
          <p:cNvPr id="10" name="column-rule-3">
            <a:extLst xmlns:a="http://schemas.openxmlformats.org/drawingml/2006/main">
              <a:ext uri="{FF2B5EF4-FFF2-40B4-BE49-F238E27FC236}">
                <a16:creationId xmlns:a16="http://schemas.microsoft.com/office/drawing/2014/main" id="{0DCB2D61-9AAC-4BF7-8612-3393CB13B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114550"/>
            <a:ext cx="346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A838"/>
          </a:solidFill>
          <a:ln xmlns:a="http://schemas.openxmlformats.org/drawingml/2006/main" w="0">
            <a:solidFill>
              <a:srgbClr val="D8A838"/>
            </a:solidFill>
            <a:prstDash val="solid"/>
          </a:ln>
        </p:spPr>
      </p:sp>
      <p:sp>
        <p:nvSpPr>
          <p:cNvPr id="11" name="column-head-3">
            <a:extLst xmlns:a="http://schemas.openxmlformats.org/drawingml/2006/main">
              <a:ext uri="{FF2B5EF4-FFF2-40B4-BE49-F238E27FC236}">
                <a16:creationId xmlns:a16="http://schemas.microsoft.com/office/drawing/2014/main" id="{48F5D39E-E3DC-4A60-8E70-D017F407F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305050"/>
            <a:ext cx="3467100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E7C66"/>
                </a:solidFill>
                <a:latin typeface="Arial"/>
                <a:ea typeface="Arial"/>
                <a:cs typeface="Arial"/>
              </a:defRPr>
            </a:pPr>
            <a:r>
              <a:t>Пигменты</a:t>
            </a:r>
          </a:p>
        </p:txBody>
      </p:sp>
      <p:sp>
        <p:nvSpPr>
          <p:cNvPr id="12" name="column-body-3">
            <a:extLst xmlns:a="http://schemas.openxmlformats.org/drawingml/2006/main">
              <a:ext uri="{FF2B5EF4-FFF2-40B4-BE49-F238E27FC236}">
                <a16:creationId xmlns:a16="http://schemas.microsoft.com/office/drawing/2014/main" id="{5B0D8FF0-3EDB-407F-98F1-05F0870CA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028950"/>
            <a:ext cx="3467100" cy="2876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Хлорофилл A и B, каротиноиды. Пигменты объединены с витаминами и минералами, а не вынесены в отдельный пустой слайд.</a:t>
            </a:r>
          </a:p>
        </p:txBody>
      </p:sp>
    </p:spTree>
    <p:extLst>
      <p:ext uri="{BB962C8B-B14F-4D97-AF65-F5344CB8AC3E}">
        <p14:creationId xmlns:p14="http://schemas.microsoft.com/office/powerpoint/2010/main" val="1393543293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63D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DD1C39C9-1283-4ADD-BCA9-6C9094FAB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762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2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B8A9243A-9271-4ECD-B58B-0E94838C1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1000"/>
            <a:ext cx="40957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АКТИВНЫЕ СОЕДИНЕНИЯ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A708A41-A7EB-4A5E-9DF4-7BD5596DA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972800" cy="990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Пептидный раздел объединяет CGF, интерферон-связанные соединения и клеточные компоненты.</a:t>
            </a:r>
          </a:p>
        </p:txBody>
      </p:sp>
      <p:sp>
        <p:nvSpPr>
          <p:cNvPr id="4" name="grid-rule-1">
            <a:extLst xmlns:a="http://schemas.openxmlformats.org/drawingml/2006/main">
              <a:ext uri="{FF2B5EF4-FFF2-40B4-BE49-F238E27FC236}">
                <a16:creationId xmlns:a16="http://schemas.microsoft.com/office/drawing/2014/main" id="{E71FB3F2-B3FF-4C10-A167-B4AB75331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53530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5" name="grid-index-1">
            <a:extLst xmlns:a="http://schemas.openxmlformats.org/drawingml/2006/main">
              <a:ext uri="{FF2B5EF4-FFF2-40B4-BE49-F238E27FC236}">
                <a16:creationId xmlns:a16="http://schemas.microsoft.com/office/drawing/2014/main" id="{D7FF6D2E-B12E-40CE-B32C-63A3FC9E0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28850"/>
            <a:ext cx="51435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01</a:t>
            </a:r>
          </a:p>
        </p:txBody>
      </p:sp>
      <p:sp>
        <p:nvSpPr>
          <p:cNvPr id="6" name="grid-title-1">
            <a:extLst xmlns:a="http://schemas.openxmlformats.org/drawingml/2006/main">
              <a:ext uri="{FF2B5EF4-FFF2-40B4-BE49-F238E27FC236}">
                <a16:creationId xmlns:a16="http://schemas.microsoft.com/office/drawing/2014/main" id="{E6C27263-3CD8-49DE-B5D7-E7E2EDE75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209800"/>
            <a:ext cx="47625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CGF</a:t>
            </a:r>
          </a:p>
        </p:txBody>
      </p:sp>
      <p:sp>
        <p:nvSpPr>
          <p:cNvPr id="7" name="grid-body-1">
            <a:extLst xmlns:a="http://schemas.openxmlformats.org/drawingml/2006/main">
              <a:ext uri="{FF2B5EF4-FFF2-40B4-BE49-F238E27FC236}">
                <a16:creationId xmlns:a16="http://schemas.microsoft.com/office/drawing/2014/main" id="{C826903B-C790-446E-BB2D-4C58E1889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705100"/>
            <a:ext cx="4762500" cy="1257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C7DDD5"/>
                </a:solidFill>
                <a:latin typeface="Arial"/>
                <a:ea typeface="Arial"/>
                <a:cs typeface="Arial"/>
              </a:defRPr>
            </a:pPr>
            <a:r>
              <a:t>Нуклеотидно-пептидный комплекс: смесь РНК, ДНК, нуклеиновых кислот, аминокислот, витаминов, минералов, пептидов, полисахаридов и β-глюкана.</a:t>
            </a:r>
          </a:p>
        </p:txBody>
      </p:sp>
      <p:sp>
        <p:nvSpPr>
          <p:cNvPr id="8" name="grid-rule-2">
            <a:extLst xmlns:a="http://schemas.openxmlformats.org/drawingml/2006/main">
              <a:ext uri="{FF2B5EF4-FFF2-40B4-BE49-F238E27FC236}">
                <a16:creationId xmlns:a16="http://schemas.microsoft.com/office/drawing/2014/main" id="{0D58B164-E55B-4D5E-9BCD-97B5521FB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095500"/>
            <a:ext cx="53530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A838"/>
          </a:solidFill>
          <a:ln xmlns:a="http://schemas.openxmlformats.org/drawingml/2006/main" w="0">
            <a:solidFill>
              <a:srgbClr val="D8A838"/>
            </a:solidFill>
            <a:prstDash val="solid"/>
          </a:ln>
        </p:spPr>
      </p:sp>
      <p:sp>
        <p:nvSpPr>
          <p:cNvPr id="9" name="grid-index-2">
            <a:extLst xmlns:a="http://schemas.openxmlformats.org/drawingml/2006/main">
              <a:ext uri="{FF2B5EF4-FFF2-40B4-BE49-F238E27FC236}">
                <a16:creationId xmlns:a16="http://schemas.microsoft.com/office/drawing/2014/main" id="{B6C77CAA-A126-4BFF-AEBE-AE8416C25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228850"/>
            <a:ext cx="51435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D8A838"/>
                </a:solidFill>
                <a:latin typeface="Arial"/>
                <a:ea typeface="Arial"/>
                <a:cs typeface="Arial"/>
              </a:defRPr>
            </a:pPr>
            <a:r>
              <a:t>02</a:t>
            </a:r>
          </a:p>
        </p:txBody>
      </p:sp>
      <p:sp>
        <p:nvSpPr>
          <p:cNvPr id="10" name="grid-title-2">
            <a:extLst xmlns:a="http://schemas.openxmlformats.org/drawingml/2006/main">
              <a:ext uri="{FF2B5EF4-FFF2-40B4-BE49-F238E27FC236}">
                <a16:creationId xmlns:a16="http://schemas.microsoft.com/office/drawing/2014/main" id="{C9D1CE14-34FC-4B3B-A27F-E199A0488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209800"/>
            <a:ext cx="47625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Фактор / хлон A</a:t>
            </a:r>
          </a:p>
        </p:txBody>
      </p:sp>
      <p:sp>
        <p:nvSpPr>
          <p:cNvPr id="11" name="grid-body-2">
            <a:extLst xmlns:a="http://schemas.openxmlformats.org/drawingml/2006/main">
              <a:ext uri="{FF2B5EF4-FFF2-40B4-BE49-F238E27FC236}">
                <a16:creationId xmlns:a16="http://schemas.microsoft.com/office/drawing/2014/main" id="{E946B615-87FA-4AF0-8511-9270BE566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705100"/>
            <a:ext cx="4762500" cy="1257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C7DDD5"/>
                </a:solidFill>
                <a:latin typeface="Arial"/>
                <a:ea typeface="Arial"/>
                <a:cs typeface="Arial"/>
              </a:defRPr>
            </a:pPr>
            <a:r>
              <a:t>Рассматривается как вещество, индуцирующее выработку интерферона.</a:t>
            </a:r>
          </a:p>
        </p:txBody>
      </p:sp>
      <p:sp>
        <p:nvSpPr>
          <p:cNvPr id="12" name="grid-rule-3">
            <a:extLst xmlns:a="http://schemas.openxmlformats.org/drawingml/2006/main">
              <a:ext uri="{FF2B5EF4-FFF2-40B4-BE49-F238E27FC236}">
                <a16:creationId xmlns:a16="http://schemas.microsoft.com/office/drawing/2014/main" id="{E843604A-8D0A-4BAC-9B57-A9D44CEF7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05300"/>
            <a:ext cx="53530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13" name="grid-index-3">
            <a:extLst xmlns:a="http://schemas.openxmlformats.org/drawingml/2006/main">
              <a:ext uri="{FF2B5EF4-FFF2-40B4-BE49-F238E27FC236}">
                <a16:creationId xmlns:a16="http://schemas.microsoft.com/office/drawing/2014/main" id="{7FE91E5F-413D-4F92-9506-BFDD4E5D2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38650"/>
            <a:ext cx="51435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03</a:t>
            </a:r>
          </a:p>
        </p:txBody>
      </p:sp>
      <p:sp>
        <p:nvSpPr>
          <p:cNvPr id="14" name="grid-title-3">
            <a:extLst xmlns:a="http://schemas.openxmlformats.org/drawingml/2006/main">
              <a:ext uri="{FF2B5EF4-FFF2-40B4-BE49-F238E27FC236}">
                <a16:creationId xmlns:a16="http://schemas.microsoft.com/office/drawing/2014/main" id="{6818B517-3403-45E5-8AE5-D65F161F7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419600"/>
            <a:ext cx="47625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Т- и В-клетки</a:t>
            </a:r>
          </a:p>
        </p:txBody>
      </p:sp>
      <p:sp>
        <p:nvSpPr>
          <p:cNvPr id="15" name="grid-body-3">
            <a:extLst xmlns:a="http://schemas.openxmlformats.org/drawingml/2006/main">
              <a:ext uri="{FF2B5EF4-FFF2-40B4-BE49-F238E27FC236}">
                <a16:creationId xmlns:a16="http://schemas.microsoft.com/office/drawing/2014/main" id="{95CBF6B6-EF79-44E0-AE17-ED994BA63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914900"/>
            <a:ext cx="4762500" cy="1257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C7DDD5"/>
                </a:solidFill>
                <a:latin typeface="Arial"/>
                <a:ea typeface="Arial"/>
                <a:cs typeface="Arial"/>
              </a:defRPr>
            </a:pPr>
            <a:r>
              <a:t>Хлорелла поддерживает повышение активности клеточных компонентов иммунной системы.</a:t>
            </a:r>
          </a:p>
        </p:txBody>
      </p:sp>
      <p:sp>
        <p:nvSpPr>
          <p:cNvPr id="16" name="grid-rule-4">
            <a:extLst xmlns:a="http://schemas.openxmlformats.org/drawingml/2006/main">
              <a:ext uri="{FF2B5EF4-FFF2-40B4-BE49-F238E27FC236}">
                <a16:creationId xmlns:a16="http://schemas.microsoft.com/office/drawing/2014/main" id="{B3D03C9E-E9C6-446A-9E26-A0F2C5DC8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4305300"/>
            <a:ext cx="53530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A838"/>
          </a:solidFill>
          <a:ln xmlns:a="http://schemas.openxmlformats.org/drawingml/2006/main" w="0">
            <a:solidFill>
              <a:srgbClr val="D8A838"/>
            </a:solidFill>
            <a:prstDash val="solid"/>
          </a:ln>
        </p:spPr>
      </p:sp>
      <p:sp>
        <p:nvSpPr>
          <p:cNvPr id="17" name="grid-index-4">
            <a:extLst xmlns:a="http://schemas.openxmlformats.org/drawingml/2006/main">
              <a:ext uri="{FF2B5EF4-FFF2-40B4-BE49-F238E27FC236}">
                <a16:creationId xmlns:a16="http://schemas.microsoft.com/office/drawing/2014/main" id="{0EA1AD36-9F15-4B5B-98A1-5DE5AE9DF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4438650"/>
            <a:ext cx="51435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D8A838"/>
                </a:solidFill>
                <a:latin typeface="Arial"/>
                <a:ea typeface="Arial"/>
                <a:cs typeface="Arial"/>
              </a:defRPr>
            </a:pPr>
            <a:r>
              <a:t>04</a:t>
            </a:r>
          </a:p>
        </p:txBody>
      </p:sp>
      <p:sp>
        <p:nvSpPr>
          <p:cNvPr id="18" name="grid-title-4">
            <a:extLst xmlns:a="http://schemas.openxmlformats.org/drawingml/2006/main">
              <a:ext uri="{FF2B5EF4-FFF2-40B4-BE49-F238E27FC236}">
                <a16:creationId xmlns:a16="http://schemas.microsoft.com/office/drawing/2014/main" id="{DDC952F4-F78A-4354-A16B-C29116AA0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4419600"/>
            <a:ext cx="47625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Стероидные соединения</a:t>
            </a:r>
          </a:p>
        </p:txBody>
      </p:sp>
      <p:sp>
        <p:nvSpPr>
          <p:cNvPr id="19" name="grid-body-4">
            <a:extLst xmlns:a="http://schemas.openxmlformats.org/drawingml/2006/main">
              <a:ext uri="{FF2B5EF4-FFF2-40B4-BE49-F238E27FC236}">
                <a16:creationId xmlns:a16="http://schemas.microsoft.com/office/drawing/2014/main" id="{B2FDCFE8-0858-47C0-8F75-71E7962DF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4914900"/>
            <a:ext cx="4762500" cy="1257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C7DDD5"/>
                </a:solidFill>
                <a:latin typeface="Arial"/>
                <a:ea typeface="Arial"/>
                <a:cs typeface="Arial"/>
              </a:defRPr>
            </a:pPr>
            <a:r>
              <a:t>Указаны стерины, кортикостероиды, половые гормоны, сапогенины, стероидные алкалоиды и витамины группы D.</a:t>
            </a:r>
          </a:p>
        </p:txBody>
      </p:sp>
    </p:spTree>
    <p:extLst>
      <p:ext uri="{BB962C8B-B14F-4D97-AF65-F5344CB8AC3E}">
        <p14:creationId xmlns:p14="http://schemas.microsoft.com/office/powerpoint/2010/main" val="456976742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3AE31205-2383-438B-8598-7724F8443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762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2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91A2450E-FCB6-435A-91E3-1BAD446B1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1000"/>
            <a:ext cx="40957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0E7C66"/>
                </a:solidFill>
                <a:latin typeface="Arial"/>
                <a:ea typeface="Arial"/>
                <a:cs typeface="Arial"/>
              </a:defRPr>
            </a:pPr>
            <a:r>
              <a:t>МЕДИЦИНА И ФАРМАЦЕВТИКА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216A58B-E940-4E4B-880D-993FBB18B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972800" cy="990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Мы рассматриваем суспензию и выделенные компоненты как разные продуктовые контуры.</a:t>
            </a:r>
          </a:p>
        </p:txBody>
      </p:sp>
      <p:sp>
        <p:nvSpPr>
          <p:cNvPr id="4" name="column-rule-1">
            <a:extLst xmlns:a="http://schemas.openxmlformats.org/drawingml/2006/main">
              <a:ext uri="{FF2B5EF4-FFF2-40B4-BE49-F238E27FC236}">
                <a16:creationId xmlns:a16="http://schemas.microsoft.com/office/drawing/2014/main" id="{2AC2E050-0891-4957-8EE6-93BF3D32B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14550"/>
            <a:ext cx="534352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5" name="column-head-1">
            <a:extLst xmlns:a="http://schemas.openxmlformats.org/drawingml/2006/main">
              <a:ext uri="{FF2B5EF4-FFF2-40B4-BE49-F238E27FC236}">
                <a16:creationId xmlns:a16="http://schemas.microsoft.com/office/drawing/2014/main" id="{05884FB3-17CA-4629-B78A-958358BBC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05050"/>
            <a:ext cx="5343525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E7C66"/>
                </a:solidFill>
                <a:latin typeface="Arial"/>
                <a:ea typeface="Arial"/>
                <a:cs typeface="Arial"/>
              </a:defRPr>
            </a:pPr>
            <a:r>
              <a:t>Медицинское направление</a:t>
            </a:r>
          </a:p>
        </p:txBody>
      </p:sp>
      <p:sp>
        <p:nvSpPr>
          <p:cNvPr id="6" name="column-body-1">
            <a:extLst xmlns:a="http://schemas.openxmlformats.org/drawingml/2006/main">
              <a:ext uri="{FF2B5EF4-FFF2-40B4-BE49-F238E27FC236}">
                <a16:creationId xmlns:a16="http://schemas.microsoft.com/office/drawing/2014/main" id="{89BDC5F1-8B48-45DF-B135-91F6F7EEE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28950"/>
            <a:ext cx="5343525" cy="2876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Линейка БАДов и перспективных природных препаратов. Проект охватывает сердечно-сосудистые, аутоиммунные, инфекционные и другие направления исследований. Клинические испытания обозначены как необходимый этап.</a:t>
            </a:r>
          </a:p>
        </p:txBody>
      </p:sp>
      <p:sp>
        <p:nvSpPr>
          <p:cNvPr id="7" name="column-rule-2">
            <a:extLst xmlns:a="http://schemas.openxmlformats.org/drawingml/2006/main">
              <a:ext uri="{FF2B5EF4-FFF2-40B4-BE49-F238E27FC236}">
                <a16:creationId xmlns:a16="http://schemas.microsoft.com/office/drawing/2014/main" id="{153B0BC8-98E6-48BC-8178-1BA96A957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2114550"/>
            <a:ext cx="534352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A838"/>
          </a:solidFill>
          <a:ln xmlns:a="http://schemas.openxmlformats.org/drawingml/2006/main" w="0">
            <a:solidFill>
              <a:srgbClr val="D8A838"/>
            </a:solidFill>
            <a:prstDash val="solid"/>
          </a:ln>
        </p:spPr>
      </p:sp>
      <p:sp>
        <p:nvSpPr>
          <p:cNvPr id="8" name="column-head-2">
            <a:extLst xmlns:a="http://schemas.openxmlformats.org/drawingml/2006/main">
              <a:ext uri="{FF2B5EF4-FFF2-40B4-BE49-F238E27FC236}">
                <a16:creationId xmlns:a16="http://schemas.microsoft.com/office/drawing/2014/main" id="{976089D2-361B-4839-9778-3D8F66C6B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2305050"/>
            <a:ext cx="5343525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E7C66"/>
                </a:solidFill>
                <a:latin typeface="Arial"/>
                <a:ea typeface="Arial"/>
                <a:cs typeface="Arial"/>
              </a:defRPr>
            </a:pPr>
            <a:r>
              <a:t>Фармацевтическое направление</a:t>
            </a:r>
          </a:p>
        </p:txBody>
      </p:sp>
      <p:sp>
        <p:nvSpPr>
          <p:cNvPr id="9" name="column-body-2">
            <a:extLst xmlns:a="http://schemas.openxmlformats.org/drawingml/2006/main">
              <a:ext uri="{FF2B5EF4-FFF2-40B4-BE49-F238E27FC236}">
                <a16:creationId xmlns:a16="http://schemas.microsoft.com/office/drawing/2014/main" id="{6D38ABAF-01B2-4DD3-B409-D58BF5BC4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028950"/>
            <a:ext cx="5343525" cy="2876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Выделение хлорофилла, каротиноидов, арахидоновой кислоты, Омега-3 и Омега-6. Проект предусматривает технологии извлечения ценных веществ и разработки растворов на основе гомогенизированной хлореллы.</a:t>
            </a:r>
          </a:p>
        </p:txBody>
      </p:sp>
    </p:spTree>
    <p:extLst>
      <p:ext uri="{BB962C8B-B14F-4D97-AF65-F5344CB8AC3E}">
        <p14:creationId xmlns:p14="http://schemas.microsoft.com/office/powerpoint/2010/main" val="1180817436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63D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AD2A7898-4732-4F5D-92D6-52998636C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762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2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E6D68CA6-BA64-4D90-AA41-3B7D71F1F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1000"/>
            <a:ext cx="40957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МЕДИЦИНСКИЙ РАЗДЕЛ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1987AFA-4D9D-4995-B8BC-9B97D712D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972800" cy="857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Мы группируем медицинские применения вокруг шести направлений.</a:t>
            </a:r>
          </a:p>
        </p:txBody>
      </p:sp>
      <p:sp>
        <p:nvSpPr>
          <p:cNvPr id="4" name="grid-rule-1">
            <a:extLst xmlns:a="http://schemas.openxmlformats.org/drawingml/2006/main">
              <a:ext uri="{FF2B5EF4-FFF2-40B4-BE49-F238E27FC236}">
                <a16:creationId xmlns:a16="http://schemas.microsoft.com/office/drawing/2014/main" id="{D0E0D3D0-0E6C-4FBB-A638-078EF2145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3479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5" name="grid-index-1">
            <a:extLst xmlns:a="http://schemas.openxmlformats.org/drawingml/2006/main">
              <a:ext uri="{FF2B5EF4-FFF2-40B4-BE49-F238E27FC236}">
                <a16:creationId xmlns:a16="http://schemas.microsoft.com/office/drawing/2014/main" id="{920A081D-3CBF-4744-8081-7AD85B6D2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28850"/>
            <a:ext cx="51435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01</a:t>
            </a:r>
          </a:p>
        </p:txBody>
      </p:sp>
      <p:sp>
        <p:nvSpPr>
          <p:cNvPr id="6" name="grid-title-1">
            <a:extLst xmlns:a="http://schemas.openxmlformats.org/drawingml/2006/main">
              <a:ext uri="{FF2B5EF4-FFF2-40B4-BE49-F238E27FC236}">
                <a16:creationId xmlns:a16="http://schemas.microsoft.com/office/drawing/2014/main" id="{820A3345-77F6-455B-A3BF-F2ABB9611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209800"/>
            <a:ext cx="288925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Детоксикация</a:t>
            </a:r>
          </a:p>
        </p:txBody>
      </p:sp>
      <p:sp>
        <p:nvSpPr>
          <p:cNvPr id="7" name="grid-body-1">
            <a:extLst xmlns:a="http://schemas.openxmlformats.org/drawingml/2006/main">
              <a:ext uri="{FF2B5EF4-FFF2-40B4-BE49-F238E27FC236}">
                <a16:creationId xmlns:a16="http://schemas.microsoft.com/office/drawing/2014/main" id="{7E6BB5D4-D086-4DB8-B89C-1A627A308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705100"/>
            <a:ext cx="2889250" cy="13239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C7DDD5"/>
                </a:solidFill>
                <a:latin typeface="Arial"/>
                <a:ea typeface="Arial"/>
                <a:cs typeface="Arial"/>
              </a:defRPr>
            </a:pPr>
            <a:r>
              <a:t>Печень, почки и кровь; алкоголь, никотин, неблагоприятная экология, радионуклиды и лекарственные примеси.</a:t>
            </a:r>
          </a:p>
        </p:txBody>
      </p:sp>
      <p:sp>
        <p:nvSpPr>
          <p:cNvPr id="8" name="grid-rule-2">
            <a:extLst xmlns:a="http://schemas.openxmlformats.org/drawingml/2006/main">
              <a:ext uri="{FF2B5EF4-FFF2-40B4-BE49-F238E27FC236}">
                <a16:creationId xmlns:a16="http://schemas.microsoft.com/office/drawing/2014/main" id="{F82F16B5-C0C4-4A97-B898-ACDCB218C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6100" y="2095500"/>
            <a:ext cx="3479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9" name="grid-index-2">
            <a:extLst xmlns:a="http://schemas.openxmlformats.org/drawingml/2006/main">
              <a:ext uri="{FF2B5EF4-FFF2-40B4-BE49-F238E27FC236}">
                <a16:creationId xmlns:a16="http://schemas.microsoft.com/office/drawing/2014/main" id="{8694D6DF-7879-41E1-B9F9-6ED6C8608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6100" y="2228850"/>
            <a:ext cx="51435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02</a:t>
            </a:r>
          </a:p>
        </p:txBody>
      </p:sp>
      <p:sp>
        <p:nvSpPr>
          <p:cNvPr id="10" name="grid-title-2">
            <a:extLst xmlns:a="http://schemas.openxmlformats.org/drawingml/2006/main">
              <a:ext uri="{FF2B5EF4-FFF2-40B4-BE49-F238E27FC236}">
                <a16:creationId xmlns:a16="http://schemas.microsoft.com/office/drawing/2014/main" id="{6AD3FED1-8F57-46F8-9C80-30EB628BB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6650" y="2209800"/>
            <a:ext cx="288925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Нервная система</a:t>
            </a:r>
          </a:p>
        </p:txBody>
      </p:sp>
      <p:sp>
        <p:nvSpPr>
          <p:cNvPr id="11" name="grid-body-2">
            <a:extLst xmlns:a="http://schemas.openxmlformats.org/drawingml/2006/main">
              <a:ext uri="{FF2B5EF4-FFF2-40B4-BE49-F238E27FC236}">
                <a16:creationId xmlns:a16="http://schemas.microsoft.com/office/drawing/2014/main" id="{36556480-C0A7-4D69-97C6-65A9650F7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6650" y="2705100"/>
            <a:ext cx="2889250" cy="13239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C7DDD5"/>
                </a:solidFill>
                <a:latin typeface="Arial"/>
                <a:ea typeface="Arial"/>
                <a:cs typeface="Arial"/>
              </a:defRPr>
            </a:pPr>
            <a:r>
              <a:t>CGF рассматривается в связи с восстановлением нервной ткани.</a:t>
            </a:r>
          </a:p>
        </p:txBody>
      </p:sp>
      <p:sp>
        <p:nvSpPr>
          <p:cNvPr id="12" name="grid-rule-3">
            <a:extLst xmlns:a="http://schemas.openxmlformats.org/drawingml/2006/main">
              <a:ext uri="{FF2B5EF4-FFF2-40B4-BE49-F238E27FC236}">
                <a16:creationId xmlns:a16="http://schemas.microsoft.com/office/drawing/2014/main" id="{C58DF842-FC75-4775-8C52-1DB747456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2600" y="2095500"/>
            <a:ext cx="3479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A838"/>
          </a:solidFill>
          <a:ln xmlns:a="http://schemas.openxmlformats.org/drawingml/2006/main" w="0">
            <a:solidFill>
              <a:srgbClr val="D8A838"/>
            </a:solidFill>
            <a:prstDash val="solid"/>
          </a:ln>
        </p:spPr>
      </p:sp>
      <p:sp>
        <p:nvSpPr>
          <p:cNvPr id="13" name="grid-index-3">
            <a:extLst xmlns:a="http://schemas.openxmlformats.org/drawingml/2006/main">
              <a:ext uri="{FF2B5EF4-FFF2-40B4-BE49-F238E27FC236}">
                <a16:creationId xmlns:a16="http://schemas.microsoft.com/office/drawing/2014/main" id="{B109FD7E-6241-4917-8C32-17FD277EB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2600" y="2228850"/>
            <a:ext cx="51435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D8A838"/>
                </a:solidFill>
                <a:latin typeface="Arial"/>
                <a:ea typeface="Arial"/>
                <a:cs typeface="Arial"/>
              </a:defRPr>
            </a:pPr>
            <a:r>
              <a:t>03</a:t>
            </a:r>
          </a:p>
        </p:txBody>
      </p:sp>
      <p:sp>
        <p:nvSpPr>
          <p:cNvPr id="14" name="grid-title-3">
            <a:extLst xmlns:a="http://schemas.openxmlformats.org/drawingml/2006/main">
              <a:ext uri="{FF2B5EF4-FFF2-40B4-BE49-F238E27FC236}">
                <a16:creationId xmlns:a16="http://schemas.microsoft.com/office/drawing/2014/main" id="{BABA71D7-4375-484E-B68E-A36EE723C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93150" y="2209800"/>
            <a:ext cx="288925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Иммунитет</a:t>
            </a:r>
          </a:p>
        </p:txBody>
      </p:sp>
      <p:sp>
        <p:nvSpPr>
          <p:cNvPr id="15" name="grid-body-3">
            <a:extLst xmlns:a="http://schemas.openxmlformats.org/drawingml/2006/main">
              <a:ext uri="{FF2B5EF4-FFF2-40B4-BE49-F238E27FC236}">
                <a16:creationId xmlns:a16="http://schemas.microsoft.com/office/drawing/2014/main" id="{5532C77F-320B-4A49-B5CA-DF09128F7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93150" y="2705100"/>
            <a:ext cx="2889250" cy="13239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C7DDD5"/>
                </a:solidFill>
                <a:latin typeface="Arial"/>
                <a:ea typeface="Arial"/>
                <a:cs typeface="Arial"/>
              </a:defRPr>
            </a:pPr>
            <a:r>
              <a:t>Chlorellan, интерферон, хлорофилл и мукополисахариды.</a:t>
            </a:r>
          </a:p>
        </p:txBody>
      </p:sp>
      <p:sp>
        <p:nvSpPr>
          <p:cNvPr id="16" name="grid-rule-4">
            <a:extLst xmlns:a="http://schemas.openxmlformats.org/drawingml/2006/main">
              <a:ext uri="{FF2B5EF4-FFF2-40B4-BE49-F238E27FC236}">
                <a16:creationId xmlns:a16="http://schemas.microsoft.com/office/drawing/2014/main" id="{A18C45A4-ED67-4626-8E3C-FB9756316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38625"/>
            <a:ext cx="3479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17" name="grid-index-4">
            <a:extLst xmlns:a="http://schemas.openxmlformats.org/drawingml/2006/main">
              <a:ext uri="{FF2B5EF4-FFF2-40B4-BE49-F238E27FC236}">
                <a16:creationId xmlns:a16="http://schemas.microsoft.com/office/drawing/2014/main" id="{1CC91DAF-6A1A-430A-9015-40F208909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71975"/>
            <a:ext cx="51435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04</a:t>
            </a:r>
          </a:p>
        </p:txBody>
      </p:sp>
      <p:sp>
        <p:nvSpPr>
          <p:cNvPr id="18" name="grid-title-4">
            <a:extLst xmlns:a="http://schemas.openxmlformats.org/drawingml/2006/main">
              <a:ext uri="{FF2B5EF4-FFF2-40B4-BE49-F238E27FC236}">
                <a16:creationId xmlns:a16="http://schemas.microsoft.com/office/drawing/2014/main" id="{86DDA501-2892-46FC-8D40-2C16B5C85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352925"/>
            <a:ext cx="288925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Онкология</a:t>
            </a:r>
          </a:p>
        </p:txBody>
      </p:sp>
      <p:sp>
        <p:nvSpPr>
          <p:cNvPr id="19" name="grid-body-4">
            <a:extLst xmlns:a="http://schemas.openxmlformats.org/drawingml/2006/main">
              <a:ext uri="{FF2B5EF4-FFF2-40B4-BE49-F238E27FC236}">
                <a16:creationId xmlns:a16="http://schemas.microsoft.com/office/drawing/2014/main" id="{F5EB92E5-8176-40F7-A773-98ED4CA12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848225"/>
            <a:ext cx="2889250" cy="13239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C7DDD5"/>
                </a:solidFill>
                <a:latin typeface="Arial"/>
                <a:ea typeface="Arial"/>
                <a:cs typeface="Arial"/>
              </a:defRPr>
            </a:pPr>
            <a:r>
              <a:t>Бета-каротин, витамин E и защита здоровых клеток во время облучения.</a:t>
            </a:r>
          </a:p>
        </p:txBody>
      </p:sp>
      <p:sp>
        <p:nvSpPr>
          <p:cNvPr id="20" name="grid-rule-5">
            <a:extLst xmlns:a="http://schemas.openxmlformats.org/drawingml/2006/main">
              <a:ext uri="{FF2B5EF4-FFF2-40B4-BE49-F238E27FC236}">
                <a16:creationId xmlns:a16="http://schemas.microsoft.com/office/drawing/2014/main" id="{2DBEB620-9888-4EB1-8FFF-F9B8EA451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6100" y="4238625"/>
            <a:ext cx="3479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21" name="grid-index-5">
            <a:extLst xmlns:a="http://schemas.openxmlformats.org/drawingml/2006/main">
              <a:ext uri="{FF2B5EF4-FFF2-40B4-BE49-F238E27FC236}">
                <a16:creationId xmlns:a16="http://schemas.microsoft.com/office/drawing/2014/main" id="{F2B51C3A-70A6-4EF1-B1EC-9CB8C6A98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6100" y="4371975"/>
            <a:ext cx="51435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05</a:t>
            </a:r>
          </a:p>
        </p:txBody>
      </p:sp>
      <p:sp>
        <p:nvSpPr>
          <p:cNvPr id="22" name="grid-title-5">
            <a:extLst xmlns:a="http://schemas.openxmlformats.org/drawingml/2006/main">
              <a:ext uri="{FF2B5EF4-FFF2-40B4-BE49-F238E27FC236}">
                <a16:creationId xmlns:a16="http://schemas.microsoft.com/office/drawing/2014/main" id="{02F44C67-959C-4939-9357-26CE35A25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6650" y="4352925"/>
            <a:ext cx="288925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Сердце и сосуды</a:t>
            </a:r>
          </a:p>
        </p:txBody>
      </p:sp>
      <p:sp>
        <p:nvSpPr>
          <p:cNvPr id="23" name="grid-body-5">
            <a:extLst xmlns:a="http://schemas.openxmlformats.org/drawingml/2006/main">
              <a:ext uri="{FF2B5EF4-FFF2-40B4-BE49-F238E27FC236}">
                <a16:creationId xmlns:a16="http://schemas.microsoft.com/office/drawing/2014/main" id="{32EADA28-F9EF-41FE-8439-0FA2E91B9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6650" y="4848225"/>
            <a:ext cx="2889250" cy="13239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C7DDD5"/>
                </a:solidFill>
                <a:latin typeface="Arial"/>
                <a:ea typeface="Arial"/>
                <a:cs typeface="Arial"/>
              </a:defRPr>
            </a:pPr>
            <a:r>
              <a:t>Эластичность соединительной ткани и снижение холестерина.</a:t>
            </a:r>
          </a:p>
        </p:txBody>
      </p:sp>
      <p:sp>
        <p:nvSpPr>
          <p:cNvPr id="24" name="grid-rule-6">
            <a:extLst xmlns:a="http://schemas.openxmlformats.org/drawingml/2006/main">
              <a:ext uri="{FF2B5EF4-FFF2-40B4-BE49-F238E27FC236}">
                <a16:creationId xmlns:a16="http://schemas.microsoft.com/office/drawing/2014/main" id="{C67DC3DF-0D83-47A4-8A77-95121008A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2600" y="4238625"/>
            <a:ext cx="3479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A838"/>
          </a:solidFill>
          <a:ln xmlns:a="http://schemas.openxmlformats.org/drawingml/2006/main" w="0">
            <a:solidFill>
              <a:srgbClr val="D8A838"/>
            </a:solidFill>
            <a:prstDash val="solid"/>
          </a:ln>
        </p:spPr>
      </p:sp>
      <p:sp>
        <p:nvSpPr>
          <p:cNvPr id="25" name="grid-index-6">
            <a:extLst xmlns:a="http://schemas.openxmlformats.org/drawingml/2006/main">
              <a:ext uri="{FF2B5EF4-FFF2-40B4-BE49-F238E27FC236}">
                <a16:creationId xmlns:a16="http://schemas.microsoft.com/office/drawing/2014/main" id="{69919869-9AFE-455E-87E3-521EBC764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2600" y="4371975"/>
            <a:ext cx="51435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D8A838"/>
                </a:solidFill>
                <a:latin typeface="Arial"/>
                <a:ea typeface="Arial"/>
                <a:cs typeface="Arial"/>
              </a:defRPr>
            </a:pPr>
            <a:r>
              <a:t>06</a:t>
            </a:r>
          </a:p>
        </p:txBody>
      </p:sp>
      <p:sp>
        <p:nvSpPr>
          <p:cNvPr id="26" name="grid-title-6">
            <a:extLst xmlns:a="http://schemas.openxmlformats.org/drawingml/2006/main">
              <a:ext uri="{FF2B5EF4-FFF2-40B4-BE49-F238E27FC236}">
                <a16:creationId xmlns:a16="http://schemas.microsoft.com/office/drawing/2014/main" id="{EF3D6760-C991-46EA-97F8-EC819379B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93150" y="4352925"/>
            <a:ext cx="288925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Инфекции и вирусы</a:t>
            </a:r>
          </a:p>
        </p:txBody>
      </p:sp>
      <p:sp>
        <p:nvSpPr>
          <p:cNvPr id="27" name="grid-body-6">
            <a:extLst xmlns:a="http://schemas.openxmlformats.org/drawingml/2006/main">
              <a:ext uri="{FF2B5EF4-FFF2-40B4-BE49-F238E27FC236}">
                <a16:creationId xmlns:a16="http://schemas.microsoft.com/office/drawing/2014/main" id="{385864D2-37B6-4288-839B-14404D36C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93150" y="4848225"/>
            <a:ext cx="2889250" cy="13239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C7DDD5"/>
                </a:solidFill>
                <a:latin typeface="Arial"/>
                <a:ea typeface="Arial"/>
                <a:cs typeface="Arial"/>
              </a:defRPr>
            </a:pPr>
            <a:r>
              <a:t>Хлореллин, фактор A и арахидоновая кислота.</a:t>
            </a:r>
          </a:p>
        </p:txBody>
      </p:sp>
    </p:spTree>
    <p:extLst>
      <p:ext uri="{BB962C8B-B14F-4D97-AF65-F5344CB8AC3E}">
        <p14:creationId xmlns:p14="http://schemas.microsoft.com/office/powerpoint/2010/main" val="1715927413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7EE133C7-FB1D-468B-AA3F-ADA97CDE3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762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2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E786C900-BD44-4B1F-BD93-F4E718418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1000"/>
            <a:ext cx="40957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0E7C66"/>
                </a:solidFill>
                <a:latin typeface="Arial"/>
                <a:ea typeface="Arial"/>
                <a:cs typeface="Arial"/>
              </a:defRPr>
            </a:pPr>
            <a:r>
              <a:t>ПИЩА И КОСМЕТИКА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447548D-3B8A-401D-B793-D24009DDF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972800" cy="990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Пищевое и косметическое направления используют разные формы одной биомассы.</a:t>
            </a:r>
          </a:p>
        </p:txBody>
      </p:sp>
      <p:sp>
        <p:nvSpPr>
          <p:cNvPr id="4" name="column-rule-1">
            <a:extLst xmlns:a="http://schemas.openxmlformats.org/drawingml/2006/main">
              <a:ext uri="{FF2B5EF4-FFF2-40B4-BE49-F238E27FC236}">
                <a16:creationId xmlns:a16="http://schemas.microsoft.com/office/drawing/2014/main" id="{A05D9780-39F0-46F5-A5B4-04554CD2E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14550"/>
            <a:ext cx="534352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5" name="column-head-1">
            <a:extLst xmlns:a="http://schemas.openxmlformats.org/drawingml/2006/main">
              <a:ext uri="{FF2B5EF4-FFF2-40B4-BE49-F238E27FC236}">
                <a16:creationId xmlns:a16="http://schemas.microsoft.com/office/drawing/2014/main" id="{8D49290B-F60B-48F1-8B1F-4B21CBF7A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05050"/>
            <a:ext cx="5343525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E7C66"/>
                </a:solidFill>
                <a:latin typeface="Arial"/>
                <a:ea typeface="Arial"/>
                <a:cs typeface="Arial"/>
              </a:defRPr>
            </a:pPr>
            <a:r>
              <a:t>Пищевая промышленность</a:t>
            </a:r>
          </a:p>
        </p:txBody>
      </p:sp>
      <p:sp>
        <p:nvSpPr>
          <p:cNvPr id="6" name="column-body-1">
            <a:extLst xmlns:a="http://schemas.openxmlformats.org/drawingml/2006/main">
              <a:ext uri="{FF2B5EF4-FFF2-40B4-BE49-F238E27FC236}">
                <a16:creationId xmlns:a16="http://schemas.microsoft.com/office/drawing/2014/main" id="{55BA2FDD-CF05-448C-9D6C-40BBBA7CB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28950"/>
            <a:ext cx="5343525" cy="2876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Био- и фитонапитки, добавки, готовые блюда и продукты для веганов. Липиды хлореллы указаны в диапазоне 5–30%; для отдельных культур при азотном голодании — до 85%. Жир из хлореллы рассматривается как замена пальмовому маслу.</a:t>
            </a:r>
          </a:p>
        </p:txBody>
      </p:sp>
      <p:sp>
        <p:nvSpPr>
          <p:cNvPr id="7" name="column-rule-2">
            <a:extLst xmlns:a="http://schemas.openxmlformats.org/drawingml/2006/main">
              <a:ext uri="{FF2B5EF4-FFF2-40B4-BE49-F238E27FC236}">
                <a16:creationId xmlns:a16="http://schemas.microsoft.com/office/drawing/2014/main" id="{232EFF27-9017-4D21-B1EB-9F36D0EB3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2114550"/>
            <a:ext cx="534352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A838"/>
          </a:solidFill>
          <a:ln xmlns:a="http://schemas.openxmlformats.org/drawingml/2006/main" w="0">
            <a:solidFill>
              <a:srgbClr val="D8A838"/>
            </a:solidFill>
            <a:prstDash val="solid"/>
          </a:ln>
        </p:spPr>
      </p:sp>
      <p:sp>
        <p:nvSpPr>
          <p:cNvPr id="8" name="column-head-2">
            <a:extLst xmlns:a="http://schemas.openxmlformats.org/drawingml/2006/main">
              <a:ext uri="{FF2B5EF4-FFF2-40B4-BE49-F238E27FC236}">
                <a16:creationId xmlns:a16="http://schemas.microsoft.com/office/drawing/2014/main" id="{EB4EA910-0633-45FA-90D6-9984F7174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2305050"/>
            <a:ext cx="5343525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E7C66"/>
                </a:solidFill>
                <a:latin typeface="Arial"/>
                <a:ea typeface="Arial"/>
                <a:cs typeface="Arial"/>
              </a:defRPr>
            </a:pPr>
            <a:r>
              <a:t>Косметология</a:t>
            </a:r>
          </a:p>
        </p:txBody>
      </p:sp>
      <p:sp>
        <p:nvSpPr>
          <p:cNvPr id="9" name="column-body-2">
            <a:extLst xmlns:a="http://schemas.openxmlformats.org/drawingml/2006/main">
              <a:ext uri="{FF2B5EF4-FFF2-40B4-BE49-F238E27FC236}">
                <a16:creationId xmlns:a16="http://schemas.microsoft.com/office/drawing/2014/main" id="{F319325D-4FDA-4914-91E2-38F6BD2C3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028950"/>
            <a:ext cx="5343525" cy="2876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Кремы, мази, скрабы, гели, шампуни, мыло, зубные пасты, ополаскиватели, обёртывания, маски и тампоны. Также указаны косметические, фитнес- и оздоровительные центры с применением ванн из хлореллы.</a:t>
            </a:r>
          </a:p>
        </p:txBody>
      </p:sp>
    </p:spTree>
    <p:extLst>
      <p:ext uri="{BB962C8B-B14F-4D97-AF65-F5344CB8AC3E}">
        <p14:creationId xmlns:p14="http://schemas.microsoft.com/office/powerpoint/2010/main" val="1079250368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63D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686485A7-E482-46A2-AF92-3A573F756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762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2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BFFA278F-C913-49EA-BE0F-7554625A5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1000"/>
            <a:ext cx="40957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СЕЛЬСКОЕ ХОЗЯЙСТВО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8BEE9F9-0C74-4D4F-AB4F-27618E49B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972800" cy="990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«Биоцикл» объединяет растениеводство, кормовые добавки и переработку побочных продуктов.</a:t>
            </a:r>
          </a:p>
        </p:txBody>
      </p:sp>
      <p:sp>
        <p:nvSpPr>
          <p:cNvPr id="4" name="integrated-arrow-1">
            <a:extLst xmlns:a="http://schemas.openxmlformats.org/drawingml/2006/main">
              <a:ext uri="{FF2B5EF4-FFF2-40B4-BE49-F238E27FC236}">
                <a16:creationId xmlns:a16="http://schemas.microsoft.com/office/drawing/2014/main" id="{4C1254F2-E6A1-4365-9DF4-0460C2074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9925" y="3819525"/>
            <a:ext cx="190500" cy="1143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5" name="integrated-arrow-2">
            <a:extLst xmlns:a="http://schemas.openxmlformats.org/drawingml/2006/main">
              <a:ext uri="{FF2B5EF4-FFF2-40B4-BE49-F238E27FC236}">
                <a16:creationId xmlns:a16="http://schemas.microsoft.com/office/drawing/2014/main" id="{0D45643F-D33A-4B0F-83E6-CFDF07D1E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3819525"/>
            <a:ext cx="190500" cy="1143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6" name="integrated-arrow-3">
            <a:extLst xmlns:a="http://schemas.openxmlformats.org/drawingml/2006/main">
              <a:ext uri="{FF2B5EF4-FFF2-40B4-BE49-F238E27FC236}">
                <a16:creationId xmlns:a16="http://schemas.microsoft.com/office/drawing/2014/main" id="{EB8F9BFD-0D4B-45A0-A54B-89B43C2B0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91575" y="3819525"/>
            <a:ext cx="190500" cy="1143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7" name="integrated-stage-1">
            <a:extLst xmlns:a="http://schemas.openxmlformats.org/drawingml/2006/main">
              <a:ext uri="{FF2B5EF4-FFF2-40B4-BE49-F238E27FC236}">
                <a16:creationId xmlns:a16="http://schemas.microsoft.com/office/drawing/2014/main" id="{9C3C0F77-9244-4C62-BE09-DEDF9EAB8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647950"/>
            <a:ext cx="2524125" cy="2457450"/>
          </a:xfrm>
          <a:prstGeom xmlns:a="http://schemas.openxmlformats.org/drawingml/2006/main" prst="roundRect">
            <a:avLst>
              <a:gd name="adj" fmla="val 6977"/>
            </a:avLst>
          </a:prstGeom>
          <a:solidFill xmlns:a="http://schemas.openxmlformats.org/drawingml/2006/main">
            <a:srgbClr val="0A5147"/>
          </a:solidFill>
          <a:ln xmlns:a="http://schemas.openxmlformats.org/drawingml/2006/main" w="19050">
            <a:solidFill>
              <a:srgbClr val="23B5A7"/>
            </a:solidFill>
            <a:prstDash val="solid"/>
          </a:ln>
        </p:spPr>
      </p:sp>
      <p:sp>
        <p:nvSpPr>
          <p:cNvPr id="8" name="integrated-index-1">
            <a:extLst xmlns:a="http://schemas.openxmlformats.org/drawingml/2006/main">
              <a:ext uri="{FF2B5EF4-FFF2-40B4-BE49-F238E27FC236}">
                <a16:creationId xmlns:a16="http://schemas.microsoft.com/office/drawing/2014/main" id="{CA72A452-C371-422B-B844-15ACF515F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819400"/>
            <a:ext cx="2181225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01</a:t>
            </a:r>
          </a:p>
        </p:txBody>
      </p:sp>
      <p:sp>
        <p:nvSpPr>
          <p:cNvPr id="9" name="integrated-title-1">
            <a:extLst xmlns:a="http://schemas.openxmlformats.org/drawingml/2006/main">
              <a:ext uri="{FF2B5EF4-FFF2-40B4-BE49-F238E27FC236}">
                <a16:creationId xmlns:a16="http://schemas.microsoft.com/office/drawing/2014/main" id="{5C7CCDDB-6656-48D4-BAD1-686CA3676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276600"/>
            <a:ext cx="2181225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Растениеводство</a:t>
            </a:r>
          </a:p>
        </p:txBody>
      </p:sp>
      <p:sp>
        <p:nvSpPr>
          <p:cNvPr id="10" name="integrated-body-1">
            <a:extLst xmlns:a="http://schemas.openxmlformats.org/drawingml/2006/main">
              <a:ext uri="{FF2B5EF4-FFF2-40B4-BE49-F238E27FC236}">
                <a16:creationId xmlns:a16="http://schemas.microsoft.com/office/drawing/2014/main" id="{F7DF24D7-424A-4ABF-98DF-8199DB199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076700"/>
            <a:ext cx="2181225" cy="838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425" b="0" i="0">
                <a:solidFill>
                  <a:srgbClr val="C7DDD5"/>
                </a:solidFill>
                <a:latin typeface="Arial"/>
                <a:ea typeface="Arial"/>
                <a:cs typeface="Arial"/>
              </a:defRPr>
            </a:pPr>
            <a:r>
              <a:t>Органическое биоудобрение и среда для полезных микроорганизмов.</a:t>
            </a:r>
          </a:p>
        </p:txBody>
      </p:sp>
      <p:sp>
        <p:nvSpPr>
          <p:cNvPr id="11" name="integrated-stage-2">
            <a:extLst xmlns:a="http://schemas.openxmlformats.org/drawingml/2006/main">
              <a:ext uri="{FF2B5EF4-FFF2-40B4-BE49-F238E27FC236}">
                <a16:creationId xmlns:a16="http://schemas.microsoft.com/office/drawing/2014/main" id="{E8569E44-7F0F-4E13-80D2-9F4B8AE77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8525" y="2647950"/>
            <a:ext cx="2524125" cy="2457450"/>
          </a:xfrm>
          <a:prstGeom xmlns:a="http://schemas.openxmlformats.org/drawingml/2006/main" prst="roundRect">
            <a:avLst>
              <a:gd name="adj" fmla="val 6977"/>
            </a:avLst>
          </a:prstGeom>
          <a:solidFill xmlns:a="http://schemas.openxmlformats.org/drawingml/2006/main">
            <a:srgbClr val="0A5147"/>
          </a:solidFill>
          <a:ln xmlns:a="http://schemas.openxmlformats.org/drawingml/2006/main" w="19050">
            <a:solidFill>
              <a:srgbClr val="23B5A7"/>
            </a:solidFill>
            <a:prstDash val="solid"/>
          </a:ln>
        </p:spPr>
      </p:sp>
      <p:sp>
        <p:nvSpPr>
          <p:cNvPr id="12" name="integrated-index-2">
            <a:extLst xmlns:a="http://schemas.openxmlformats.org/drawingml/2006/main">
              <a:ext uri="{FF2B5EF4-FFF2-40B4-BE49-F238E27FC236}">
                <a16:creationId xmlns:a16="http://schemas.microsoft.com/office/drawing/2014/main" id="{9CF9FA83-14AF-4169-B393-A5A92E8AC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9975" y="2819400"/>
            <a:ext cx="2181225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02</a:t>
            </a:r>
          </a:p>
        </p:txBody>
      </p:sp>
      <p:sp>
        <p:nvSpPr>
          <p:cNvPr id="13" name="integrated-title-2">
            <a:extLst xmlns:a="http://schemas.openxmlformats.org/drawingml/2006/main">
              <a:ext uri="{FF2B5EF4-FFF2-40B4-BE49-F238E27FC236}">
                <a16:creationId xmlns:a16="http://schemas.microsoft.com/office/drawing/2014/main" id="{8823CA78-318E-4D15-B423-1DC9CF61E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9975" y="3276600"/>
            <a:ext cx="2181225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Биоцикл</a:t>
            </a:r>
          </a:p>
        </p:txBody>
      </p:sp>
      <p:sp>
        <p:nvSpPr>
          <p:cNvPr id="14" name="integrated-body-2">
            <a:extLst xmlns:a="http://schemas.openxmlformats.org/drawingml/2006/main">
              <a:ext uri="{FF2B5EF4-FFF2-40B4-BE49-F238E27FC236}">
                <a16:creationId xmlns:a16="http://schemas.microsoft.com/office/drawing/2014/main" id="{6CF0CDE3-7B55-4548-9E0E-F2CA810C9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9975" y="4076700"/>
            <a:ext cx="2181225" cy="838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425" b="0" i="0">
                <a:solidFill>
                  <a:srgbClr val="C7DDD5"/>
                </a:solidFill>
                <a:latin typeface="Arial"/>
                <a:ea typeface="Arial"/>
                <a:cs typeface="Arial"/>
              </a:defRPr>
            </a:pPr>
            <a:r>
              <a:t>Открытый и закрытый грунт, гидропоника и питательные растворы.</a:t>
            </a:r>
          </a:p>
        </p:txBody>
      </p:sp>
      <p:sp>
        <p:nvSpPr>
          <p:cNvPr id="15" name="integrated-stage-3">
            <a:extLst xmlns:a="http://schemas.openxmlformats.org/drawingml/2006/main">
              <a:ext uri="{FF2B5EF4-FFF2-40B4-BE49-F238E27FC236}">
                <a16:creationId xmlns:a16="http://schemas.microsoft.com/office/drawing/2014/main" id="{093FEAD9-BAAF-45E4-8CDF-184D55C87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647950"/>
            <a:ext cx="2524125" cy="2457450"/>
          </a:xfrm>
          <a:prstGeom xmlns:a="http://schemas.openxmlformats.org/drawingml/2006/main" prst="roundRect">
            <a:avLst>
              <a:gd name="adj" fmla="val 6977"/>
            </a:avLst>
          </a:prstGeom>
          <a:solidFill xmlns:a="http://schemas.openxmlformats.org/drawingml/2006/main">
            <a:srgbClr val="0A5147"/>
          </a:solidFill>
          <a:ln xmlns:a="http://schemas.openxmlformats.org/drawingml/2006/main" w="19050">
            <a:solidFill>
              <a:srgbClr val="23B5A7"/>
            </a:solidFill>
            <a:prstDash val="solid"/>
          </a:ln>
        </p:spPr>
      </p:sp>
      <p:sp>
        <p:nvSpPr>
          <p:cNvPr id="16" name="integrated-index-3">
            <a:extLst xmlns:a="http://schemas.openxmlformats.org/drawingml/2006/main">
              <a:ext uri="{FF2B5EF4-FFF2-40B4-BE49-F238E27FC236}">
                <a16:creationId xmlns:a16="http://schemas.microsoft.com/office/drawing/2014/main" id="{1AB44AB7-332C-4A0E-A415-4480B5EA8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819400"/>
            <a:ext cx="2181225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03</a:t>
            </a:r>
          </a:p>
        </p:txBody>
      </p:sp>
      <p:sp>
        <p:nvSpPr>
          <p:cNvPr id="17" name="integrated-title-3">
            <a:extLst xmlns:a="http://schemas.openxmlformats.org/drawingml/2006/main">
              <a:ext uri="{FF2B5EF4-FFF2-40B4-BE49-F238E27FC236}">
                <a16:creationId xmlns:a16="http://schemas.microsoft.com/office/drawing/2014/main" id="{473F519E-BB72-4881-B0DC-10C867EFA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276600"/>
            <a:ext cx="2181225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Животноводство</a:t>
            </a:r>
          </a:p>
        </p:txBody>
      </p:sp>
      <p:sp>
        <p:nvSpPr>
          <p:cNvPr id="18" name="integrated-body-3">
            <a:extLst xmlns:a="http://schemas.openxmlformats.org/drawingml/2006/main">
              <a:ext uri="{FF2B5EF4-FFF2-40B4-BE49-F238E27FC236}">
                <a16:creationId xmlns:a16="http://schemas.microsoft.com/office/drawing/2014/main" id="{643BFE62-E0ED-472A-891F-1978ECE38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4076700"/>
            <a:ext cx="2181225" cy="838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425" b="0" i="0">
                <a:solidFill>
                  <a:srgbClr val="C7DDD5"/>
                </a:solidFill>
                <a:latin typeface="Arial"/>
                <a:ea typeface="Arial"/>
                <a:cs typeface="Arial"/>
              </a:defRPr>
            </a:pPr>
            <a:r>
              <a:t>Кормовая биодобавка для животных, птицы и рыбы.</a:t>
            </a:r>
          </a:p>
        </p:txBody>
      </p:sp>
      <p:sp>
        <p:nvSpPr>
          <p:cNvPr id="19" name="integrated-stage-4">
            <a:extLst xmlns:a="http://schemas.openxmlformats.org/drawingml/2006/main">
              <a:ext uri="{FF2B5EF4-FFF2-40B4-BE49-F238E27FC236}">
                <a16:creationId xmlns:a16="http://schemas.microsoft.com/office/drawing/2014/main" id="{4C2F9DB7-4B59-4C71-AABE-34E05A845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0175" y="2647950"/>
            <a:ext cx="2524125" cy="2457450"/>
          </a:xfrm>
          <a:prstGeom xmlns:a="http://schemas.openxmlformats.org/drawingml/2006/main" prst="roundRect">
            <a:avLst>
              <a:gd name="adj" fmla="val 6977"/>
            </a:avLst>
          </a:prstGeom>
          <a:solidFill xmlns:a="http://schemas.openxmlformats.org/drawingml/2006/main">
            <a:srgbClr val="0A5147"/>
          </a:solidFill>
          <a:ln xmlns:a="http://schemas.openxmlformats.org/drawingml/2006/main" w="19050">
            <a:solidFill>
              <a:srgbClr val="D8A838"/>
            </a:solidFill>
            <a:prstDash val="solid"/>
          </a:ln>
        </p:spPr>
      </p:sp>
      <p:sp>
        <p:nvSpPr>
          <p:cNvPr id="20" name="integrated-index-4">
            <a:extLst xmlns:a="http://schemas.openxmlformats.org/drawingml/2006/main">
              <a:ext uri="{FF2B5EF4-FFF2-40B4-BE49-F238E27FC236}">
                <a16:creationId xmlns:a16="http://schemas.microsoft.com/office/drawing/2014/main" id="{DFA865D5-F576-4FEC-A515-46F9006D2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2819400"/>
            <a:ext cx="2181225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D8A838"/>
                </a:solidFill>
                <a:latin typeface="Arial"/>
                <a:ea typeface="Arial"/>
                <a:cs typeface="Arial"/>
              </a:defRPr>
            </a:pPr>
            <a:r>
              <a:t>04</a:t>
            </a:r>
          </a:p>
        </p:txBody>
      </p:sp>
      <p:sp>
        <p:nvSpPr>
          <p:cNvPr id="21" name="integrated-title-4">
            <a:extLst xmlns:a="http://schemas.openxmlformats.org/drawingml/2006/main">
              <a:ext uri="{FF2B5EF4-FFF2-40B4-BE49-F238E27FC236}">
                <a16:creationId xmlns:a16="http://schemas.microsoft.com/office/drawing/2014/main" id="{030764D3-A214-4FD9-BEB7-9B3057380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3276600"/>
            <a:ext cx="2181225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Переработка</a:t>
            </a:r>
          </a:p>
        </p:txBody>
      </p:sp>
      <p:sp>
        <p:nvSpPr>
          <p:cNvPr id="22" name="integrated-body-4">
            <a:extLst xmlns:a="http://schemas.openxmlformats.org/drawingml/2006/main">
              <a:ext uri="{FF2B5EF4-FFF2-40B4-BE49-F238E27FC236}">
                <a16:creationId xmlns:a16="http://schemas.microsoft.com/office/drawing/2014/main" id="{4E95BBDC-5200-474F-BC56-D19C08086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4076700"/>
            <a:ext cx="2181225" cy="838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425" b="0" i="0">
                <a:solidFill>
                  <a:srgbClr val="C7DDD5"/>
                </a:solidFill>
                <a:latin typeface="Arial"/>
                <a:ea typeface="Arial"/>
                <a:cs typeface="Arial"/>
              </a:defRPr>
            </a:pPr>
            <a:r>
              <a:t>Энергия, тепло, биотопливо и удобрения из продуктов жизнедеятельности.</a:t>
            </a:r>
          </a:p>
        </p:txBody>
      </p:sp>
      <p:sp>
        <p:nvSpPr>
          <p:cNvPr id="23" name="integrated-note">
            <a:extLst xmlns:a="http://schemas.openxmlformats.org/drawingml/2006/main">
              <a:ext uri="{FF2B5EF4-FFF2-40B4-BE49-F238E27FC236}">
                <a16:creationId xmlns:a16="http://schemas.microsoft.com/office/drawing/2014/main" id="{4C5C7429-7941-406B-9671-68E0209FD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48300"/>
            <a:ext cx="10972800" cy="628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500" b="0" i="0">
                <a:solidFill>
                  <a:srgbClr val="D7E7E1"/>
                </a:solidFill>
                <a:latin typeface="Arial"/>
                <a:ea typeface="Arial"/>
                <a:cs typeface="Arial"/>
              </a:defRPr>
            </a:pPr>
            <a:r>
              <a:t>Проект дополняют электроактивированная вода, промышленный биорезонанс и идея автономного агропромышленного комплекса.</a:t>
            </a:r>
          </a:p>
        </p:txBody>
      </p:sp>
    </p:spTree>
    <p:extLst>
      <p:ext uri="{BB962C8B-B14F-4D97-AF65-F5344CB8AC3E}">
        <p14:creationId xmlns:p14="http://schemas.microsoft.com/office/powerpoint/2010/main" val="1387247592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5A2B5C52-000B-48D7-959E-B9469D1D3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762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2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B8023C27-E30D-467F-B4D4-439D45B43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1000"/>
            <a:ext cx="40957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0E7C66"/>
                </a:solidFill>
                <a:latin typeface="Arial"/>
                <a:ea typeface="Arial"/>
                <a:cs typeface="Arial"/>
              </a:defRPr>
            </a:pPr>
            <a:r>
              <a:t>КОРМОВАЯ СИСТЕМА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7B39782-6350-4F1F-9510-EA8A79176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972800" cy="990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Хлорелла включена в систему ускоренного проращивания и альтернативных белковых компонентов.</a:t>
            </a:r>
          </a:p>
        </p:txBody>
      </p:sp>
      <p:sp>
        <p:nvSpPr>
          <p:cNvPr id="4" name="stage-arrow-1">
            <a:extLst xmlns:a="http://schemas.openxmlformats.org/drawingml/2006/main">
              <a:ext uri="{FF2B5EF4-FFF2-40B4-BE49-F238E27FC236}">
                <a16:creationId xmlns:a16="http://schemas.microsoft.com/office/drawing/2014/main" id="{8E9B62F4-BABD-4D2A-AD34-3DC9D2A7B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9855" y="3810000"/>
            <a:ext cx="171450" cy="1143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5" name="stage-arrow-2">
            <a:extLst xmlns:a="http://schemas.openxmlformats.org/drawingml/2006/main">
              <a:ext uri="{FF2B5EF4-FFF2-40B4-BE49-F238E27FC236}">
                <a16:creationId xmlns:a16="http://schemas.microsoft.com/office/drawing/2014/main" id="{FBA67A19-62E9-47ED-ABA1-88517CDFD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0135" y="3810000"/>
            <a:ext cx="171450" cy="1143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6" name="stage-arrow-3">
            <a:extLst xmlns:a="http://schemas.openxmlformats.org/drawingml/2006/main">
              <a:ext uri="{FF2B5EF4-FFF2-40B4-BE49-F238E27FC236}">
                <a16:creationId xmlns:a16="http://schemas.microsoft.com/office/drawing/2014/main" id="{B7421C7E-DAE0-42D8-B897-DDFC917EF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0415" y="3810000"/>
            <a:ext cx="171450" cy="1143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7" name="stage-arrow-4">
            <a:extLst xmlns:a="http://schemas.openxmlformats.org/drawingml/2006/main">
              <a:ext uri="{FF2B5EF4-FFF2-40B4-BE49-F238E27FC236}">
                <a16:creationId xmlns:a16="http://schemas.microsoft.com/office/drawing/2014/main" id="{082E3BA4-94BC-483F-AD28-A354E1C3F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0695" y="3810000"/>
            <a:ext cx="171450" cy="1143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8" name="stage-1">
            <a:extLst xmlns:a="http://schemas.openxmlformats.org/drawingml/2006/main">
              <a:ext uri="{FF2B5EF4-FFF2-40B4-BE49-F238E27FC236}">
                <a16:creationId xmlns:a16="http://schemas.microsoft.com/office/drawing/2014/main" id="{6048DF51-46ED-4D20-B21A-533EB367C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0"/>
            <a:ext cx="2011680" cy="2781300"/>
          </a:xfrm>
          <a:prstGeom xmlns:a="http://schemas.openxmlformats.org/drawingml/2006/main" prst="roundRect">
            <a:avLst>
              <a:gd name="adj" fmla="val 7576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23B5A7"/>
            </a:solidFill>
            <a:prstDash val="solid"/>
          </a:ln>
        </p:spPr>
      </p:sp>
      <p:sp>
        <p:nvSpPr>
          <p:cNvPr id="9" name="stage-number-1">
            <a:extLst xmlns:a="http://schemas.openxmlformats.org/drawingml/2006/main">
              <a:ext uri="{FF2B5EF4-FFF2-40B4-BE49-F238E27FC236}">
                <a16:creationId xmlns:a16="http://schemas.microsoft.com/office/drawing/2014/main" id="{EFCB15C5-3FC9-452A-B8DE-02C36E18C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647950"/>
            <a:ext cx="166878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01</a:t>
            </a:r>
          </a:p>
        </p:txBody>
      </p:sp>
      <p:sp>
        <p:nvSpPr>
          <p:cNvPr id="10" name="stage-title-1">
            <a:extLst xmlns:a="http://schemas.openxmlformats.org/drawingml/2006/main">
              <a:ext uri="{FF2B5EF4-FFF2-40B4-BE49-F238E27FC236}">
                <a16:creationId xmlns:a16="http://schemas.microsoft.com/office/drawing/2014/main" id="{B6C271B0-0782-4319-B7D2-FF995FAED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181350"/>
            <a:ext cx="1668780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Зерно</a:t>
            </a:r>
          </a:p>
        </p:txBody>
      </p:sp>
      <p:sp>
        <p:nvSpPr>
          <p:cNvPr id="11" name="stage-body-1">
            <a:extLst xmlns:a="http://schemas.openxmlformats.org/drawingml/2006/main">
              <a:ext uri="{FF2B5EF4-FFF2-40B4-BE49-F238E27FC236}">
                <a16:creationId xmlns:a16="http://schemas.microsoft.com/office/drawing/2014/main" id="{0E5DA2C8-2720-4876-B96E-74596F9FD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019550"/>
            <a:ext cx="1668780" cy="1009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Интенсификация проклёвывания: вместо 2 суток — 12–14 часов.</a:t>
            </a:r>
          </a:p>
        </p:txBody>
      </p:sp>
      <p:sp>
        <p:nvSpPr>
          <p:cNvPr id="12" name="stage-2">
            <a:extLst xmlns:a="http://schemas.openxmlformats.org/drawingml/2006/main">
              <a:ext uri="{FF2B5EF4-FFF2-40B4-BE49-F238E27FC236}">
                <a16:creationId xmlns:a16="http://schemas.microsoft.com/office/drawing/2014/main" id="{25FAC015-863C-4CA4-9260-5B57CB680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9880" y="2476500"/>
            <a:ext cx="2011680" cy="2781300"/>
          </a:xfrm>
          <a:prstGeom xmlns:a="http://schemas.openxmlformats.org/drawingml/2006/main" prst="roundRect">
            <a:avLst>
              <a:gd name="adj" fmla="val 7576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23B5A7"/>
            </a:solidFill>
            <a:prstDash val="solid"/>
          </a:ln>
        </p:spPr>
      </p:sp>
      <p:sp>
        <p:nvSpPr>
          <p:cNvPr id="13" name="stage-number-2">
            <a:extLst xmlns:a="http://schemas.openxmlformats.org/drawingml/2006/main">
              <a:ext uri="{FF2B5EF4-FFF2-40B4-BE49-F238E27FC236}">
                <a16:creationId xmlns:a16="http://schemas.microsoft.com/office/drawing/2014/main" id="{7CBF6786-4F07-4F4A-98CC-F56CB2C53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1330" y="2647950"/>
            <a:ext cx="166878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02</a:t>
            </a:r>
          </a:p>
        </p:txBody>
      </p:sp>
      <p:sp>
        <p:nvSpPr>
          <p:cNvPr id="14" name="stage-title-2">
            <a:extLst xmlns:a="http://schemas.openxmlformats.org/drawingml/2006/main">
              <a:ext uri="{FF2B5EF4-FFF2-40B4-BE49-F238E27FC236}">
                <a16:creationId xmlns:a16="http://schemas.microsoft.com/office/drawing/2014/main" id="{AA3E1D35-810D-49CD-A4DB-5AD2A576B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1330" y="3181350"/>
            <a:ext cx="1668780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Белковые компоненты</a:t>
            </a:r>
          </a:p>
        </p:txBody>
      </p:sp>
      <p:sp>
        <p:nvSpPr>
          <p:cNvPr id="15" name="stage-body-2">
            <a:extLst xmlns:a="http://schemas.openxmlformats.org/drawingml/2006/main">
              <a:ext uri="{FF2B5EF4-FFF2-40B4-BE49-F238E27FC236}">
                <a16:creationId xmlns:a16="http://schemas.microsoft.com/office/drawing/2014/main" id="{81CA8339-91AE-4566-A0BE-21F0AA4DF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1330" y="4019550"/>
            <a:ext cx="1668780" cy="1009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Замена рыбной муки другими источниками белка.</a:t>
            </a:r>
          </a:p>
        </p:txBody>
      </p:sp>
      <p:sp>
        <p:nvSpPr>
          <p:cNvPr id="16" name="stage-3">
            <a:extLst xmlns:a="http://schemas.openxmlformats.org/drawingml/2006/main">
              <a:ext uri="{FF2B5EF4-FFF2-40B4-BE49-F238E27FC236}">
                <a16:creationId xmlns:a16="http://schemas.microsoft.com/office/drawing/2014/main" id="{9AC7248A-D85B-49DF-BFCD-FF695E16D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0160" y="2476500"/>
            <a:ext cx="2011680" cy="2781300"/>
          </a:xfrm>
          <a:prstGeom xmlns:a="http://schemas.openxmlformats.org/drawingml/2006/main" prst="roundRect">
            <a:avLst>
              <a:gd name="adj" fmla="val 7576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23B5A7"/>
            </a:solidFill>
            <a:prstDash val="solid"/>
          </a:ln>
        </p:spPr>
      </p:sp>
      <p:sp>
        <p:nvSpPr>
          <p:cNvPr id="17" name="stage-number-3">
            <a:extLst xmlns:a="http://schemas.openxmlformats.org/drawingml/2006/main">
              <a:ext uri="{FF2B5EF4-FFF2-40B4-BE49-F238E27FC236}">
                <a16:creationId xmlns:a16="http://schemas.microsoft.com/office/drawing/2014/main" id="{688D6E9B-940D-4F76-87E6-F635D7992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1610" y="2647950"/>
            <a:ext cx="166878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03</a:t>
            </a:r>
          </a:p>
        </p:txBody>
      </p:sp>
      <p:sp>
        <p:nvSpPr>
          <p:cNvPr id="18" name="stage-title-3">
            <a:extLst xmlns:a="http://schemas.openxmlformats.org/drawingml/2006/main">
              <a:ext uri="{FF2B5EF4-FFF2-40B4-BE49-F238E27FC236}">
                <a16:creationId xmlns:a16="http://schemas.microsoft.com/office/drawing/2014/main" id="{3D6FE877-B5A1-4011-935B-5D1D42B28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1610" y="3181350"/>
            <a:ext cx="1668780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Насекомые</a:t>
            </a:r>
          </a:p>
        </p:txBody>
      </p:sp>
      <p:sp>
        <p:nvSpPr>
          <p:cNvPr id="19" name="stage-body-3">
            <a:extLst xmlns:a="http://schemas.openxmlformats.org/drawingml/2006/main">
              <a:ext uri="{FF2B5EF4-FFF2-40B4-BE49-F238E27FC236}">
                <a16:creationId xmlns:a16="http://schemas.microsoft.com/office/drawing/2014/main" id="{E683B1AB-E469-4FFC-B140-20F0AF21F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1610" y="4019550"/>
            <a:ext cx="1668780" cy="1009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Опарыши и насекомые с хитиновым покровом.</a:t>
            </a:r>
          </a:p>
        </p:txBody>
      </p:sp>
      <p:sp>
        <p:nvSpPr>
          <p:cNvPr id="20" name="stage-4">
            <a:extLst xmlns:a="http://schemas.openxmlformats.org/drawingml/2006/main">
              <a:ext uri="{FF2B5EF4-FFF2-40B4-BE49-F238E27FC236}">
                <a16:creationId xmlns:a16="http://schemas.microsoft.com/office/drawing/2014/main" id="{5F6C7EBD-F72C-44FF-90AE-F59FAAF5A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0440" y="2476500"/>
            <a:ext cx="2011680" cy="2781300"/>
          </a:xfrm>
          <a:prstGeom xmlns:a="http://schemas.openxmlformats.org/drawingml/2006/main" prst="roundRect">
            <a:avLst>
              <a:gd name="adj" fmla="val 7576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23B5A7"/>
            </a:solidFill>
            <a:prstDash val="solid"/>
          </a:ln>
        </p:spPr>
      </p:sp>
      <p:sp>
        <p:nvSpPr>
          <p:cNvPr id="21" name="stage-number-4">
            <a:extLst xmlns:a="http://schemas.openxmlformats.org/drawingml/2006/main">
              <a:ext uri="{FF2B5EF4-FFF2-40B4-BE49-F238E27FC236}">
                <a16:creationId xmlns:a16="http://schemas.microsoft.com/office/drawing/2014/main" id="{3DC3BD5C-C9E5-4A08-87DE-BE58E7719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1890" y="2647950"/>
            <a:ext cx="166878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04</a:t>
            </a:r>
          </a:p>
        </p:txBody>
      </p:sp>
      <p:sp>
        <p:nvSpPr>
          <p:cNvPr id="22" name="stage-title-4">
            <a:extLst xmlns:a="http://schemas.openxmlformats.org/drawingml/2006/main">
              <a:ext uri="{FF2B5EF4-FFF2-40B4-BE49-F238E27FC236}">
                <a16:creationId xmlns:a16="http://schemas.microsoft.com/office/drawing/2014/main" id="{FE2B83F8-AED2-431A-9E08-87827792A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1890" y="3181350"/>
            <a:ext cx="1668780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Хлорелла</a:t>
            </a:r>
          </a:p>
        </p:txBody>
      </p:sp>
      <p:sp>
        <p:nvSpPr>
          <p:cNvPr id="23" name="stage-body-4">
            <a:extLst xmlns:a="http://schemas.openxmlformats.org/drawingml/2006/main">
              <a:ext uri="{FF2B5EF4-FFF2-40B4-BE49-F238E27FC236}">
                <a16:creationId xmlns:a16="http://schemas.microsoft.com/office/drawing/2014/main" id="{AF4C708A-9F85-47FE-87D1-5430EB1D8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1890" y="4019550"/>
            <a:ext cx="1668780" cy="1009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Белок и жир из микроводорослей как кормовые добавки.</a:t>
            </a:r>
          </a:p>
        </p:txBody>
      </p:sp>
      <p:sp>
        <p:nvSpPr>
          <p:cNvPr id="24" name="stage-5">
            <a:extLst xmlns:a="http://schemas.openxmlformats.org/drawingml/2006/main">
              <a:ext uri="{FF2B5EF4-FFF2-40B4-BE49-F238E27FC236}">
                <a16:creationId xmlns:a16="http://schemas.microsoft.com/office/drawing/2014/main" id="{8D57F6E7-D5F4-49A0-90D6-22C01278A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70720" y="2476500"/>
            <a:ext cx="2011680" cy="2781300"/>
          </a:xfrm>
          <a:prstGeom xmlns:a="http://schemas.openxmlformats.org/drawingml/2006/main" prst="roundRect">
            <a:avLst>
              <a:gd name="adj" fmla="val 7576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D8A838"/>
            </a:solidFill>
            <a:prstDash val="solid"/>
          </a:ln>
        </p:spPr>
      </p:sp>
      <p:sp>
        <p:nvSpPr>
          <p:cNvPr id="25" name="stage-number-5">
            <a:extLst xmlns:a="http://schemas.openxmlformats.org/drawingml/2006/main">
              <a:ext uri="{FF2B5EF4-FFF2-40B4-BE49-F238E27FC236}">
                <a16:creationId xmlns:a16="http://schemas.microsoft.com/office/drawing/2014/main" id="{09B88DDA-2407-451F-988C-31A38DE57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2170" y="2647950"/>
            <a:ext cx="166878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D8A838"/>
                </a:solidFill>
                <a:latin typeface="Arial"/>
                <a:ea typeface="Arial"/>
                <a:cs typeface="Arial"/>
              </a:defRPr>
            </a:pPr>
            <a:r>
              <a:t>05</a:t>
            </a:r>
          </a:p>
        </p:txBody>
      </p:sp>
      <p:sp>
        <p:nvSpPr>
          <p:cNvPr id="26" name="stage-title-5">
            <a:extLst xmlns:a="http://schemas.openxmlformats.org/drawingml/2006/main">
              <a:ext uri="{FF2B5EF4-FFF2-40B4-BE49-F238E27FC236}">
                <a16:creationId xmlns:a16="http://schemas.microsoft.com/office/drawing/2014/main" id="{2AB11412-A163-4F76-897F-32AD8995A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2170" y="3181350"/>
            <a:ext cx="1668780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Рацион</a:t>
            </a:r>
          </a:p>
        </p:txBody>
      </p:sp>
      <p:sp>
        <p:nvSpPr>
          <p:cNvPr id="27" name="stage-body-5">
            <a:extLst xmlns:a="http://schemas.openxmlformats.org/drawingml/2006/main">
              <a:ext uri="{FF2B5EF4-FFF2-40B4-BE49-F238E27FC236}">
                <a16:creationId xmlns:a16="http://schemas.microsoft.com/office/drawing/2014/main" id="{EED361A7-B5FD-4610-96AB-8AEFBFC3D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2170" y="4019550"/>
            <a:ext cx="1668780" cy="1009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Применение в животноводстве, птицеводстве и рыбоводстве.</a:t>
            </a:r>
          </a:p>
        </p:txBody>
      </p:sp>
    </p:spTree>
    <p:extLst>
      <p:ext uri="{BB962C8B-B14F-4D97-AF65-F5344CB8AC3E}">
        <p14:creationId xmlns:p14="http://schemas.microsoft.com/office/powerpoint/2010/main" val="579975520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63D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82C9D8B1-118A-48FE-94CB-80755DCB3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762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2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23E7EC5F-749C-4B8A-AD2E-190C80D30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1000"/>
            <a:ext cx="40957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ЭКОЛОГИЯ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E58D23A-1703-4CE4-AC5E-E09934C72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972800" cy="990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Экологический контур соединяет CO₂, кислород, воду и замкнутые биосферы.</a:t>
            </a:r>
          </a:p>
        </p:txBody>
      </p:sp>
      <p:sp>
        <p:nvSpPr>
          <p:cNvPr id="4" name="integrated-arrow-1">
            <a:extLst xmlns:a="http://schemas.openxmlformats.org/drawingml/2006/main">
              <a:ext uri="{FF2B5EF4-FFF2-40B4-BE49-F238E27FC236}">
                <a16:creationId xmlns:a16="http://schemas.microsoft.com/office/drawing/2014/main" id="{0F41D1C9-9617-4E30-A472-5FA853599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9925" y="3819525"/>
            <a:ext cx="190500" cy="1143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5" name="integrated-arrow-2">
            <a:extLst xmlns:a="http://schemas.openxmlformats.org/drawingml/2006/main">
              <a:ext uri="{FF2B5EF4-FFF2-40B4-BE49-F238E27FC236}">
                <a16:creationId xmlns:a16="http://schemas.microsoft.com/office/drawing/2014/main" id="{015E8F64-B7A7-4BA5-BC11-5F921D51F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3819525"/>
            <a:ext cx="190500" cy="1143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6" name="integrated-arrow-3">
            <a:extLst xmlns:a="http://schemas.openxmlformats.org/drawingml/2006/main">
              <a:ext uri="{FF2B5EF4-FFF2-40B4-BE49-F238E27FC236}">
                <a16:creationId xmlns:a16="http://schemas.microsoft.com/office/drawing/2014/main" id="{3B430624-9868-4774-9DAD-36C4426C7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91575" y="3819525"/>
            <a:ext cx="190500" cy="1143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7" name="integrated-stage-1">
            <a:extLst xmlns:a="http://schemas.openxmlformats.org/drawingml/2006/main">
              <a:ext uri="{FF2B5EF4-FFF2-40B4-BE49-F238E27FC236}">
                <a16:creationId xmlns:a16="http://schemas.microsoft.com/office/drawing/2014/main" id="{5C04A62E-9B48-4864-9CEE-A12E08632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647950"/>
            <a:ext cx="2524125" cy="2457450"/>
          </a:xfrm>
          <a:prstGeom xmlns:a="http://schemas.openxmlformats.org/drawingml/2006/main" prst="roundRect">
            <a:avLst>
              <a:gd name="adj" fmla="val 6977"/>
            </a:avLst>
          </a:prstGeom>
          <a:solidFill xmlns:a="http://schemas.openxmlformats.org/drawingml/2006/main">
            <a:srgbClr val="0A5147"/>
          </a:solidFill>
          <a:ln xmlns:a="http://schemas.openxmlformats.org/drawingml/2006/main" w="19050">
            <a:solidFill>
              <a:srgbClr val="23B5A7"/>
            </a:solidFill>
            <a:prstDash val="solid"/>
          </a:ln>
        </p:spPr>
      </p:sp>
      <p:sp>
        <p:nvSpPr>
          <p:cNvPr id="8" name="integrated-index-1">
            <a:extLst xmlns:a="http://schemas.openxmlformats.org/drawingml/2006/main">
              <a:ext uri="{FF2B5EF4-FFF2-40B4-BE49-F238E27FC236}">
                <a16:creationId xmlns:a16="http://schemas.microsoft.com/office/drawing/2014/main" id="{81E8B95E-B581-4F82-9E59-8C83762B5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819400"/>
            <a:ext cx="2181225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01</a:t>
            </a:r>
          </a:p>
        </p:txBody>
      </p:sp>
      <p:sp>
        <p:nvSpPr>
          <p:cNvPr id="9" name="integrated-title-1">
            <a:extLst xmlns:a="http://schemas.openxmlformats.org/drawingml/2006/main">
              <a:ext uri="{FF2B5EF4-FFF2-40B4-BE49-F238E27FC236}">
                <a16:creationId xmlns:a16="http://schemas.microsoft.com/office/drawing/2014/main" id="{5F3021E6-6276-43C2-BA62-8D9B52900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276600"/>
            <a:ext cx="2181225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Поглощение CO₂</a:t>
            </a:r>
          </a:p>
        </p:txBody>
      </p:sp>
      <p:sp>
        <p:nvSpPr>
          <p:cNvPr id="10" name="integrated-body-1">
            <a:extLst xmlns:a="http://schemas.openxmlformats.org/drawingml/2006/main">
              <a:ext uri="{FF2B5EF4-FFF2-40B4-BE49-F238E27FC236}">
                <a16:creationId xmlns:a16="http://schemas.microsoft.com/office/drawing/2014/main" id="{A78847D1-3C7F-4525-B2EF-2656B5683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076700"/>
            <a:ext cx="2181225" cy="838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425" b="0" i="0">
                <a:solidFill>
                  <a:srgbClr val="C7DDD5"/>
                </a:solidFill>
                <a:latin typeface="Arial"/>
                <a:ea typeface="Arial"/>
                <a:cs typeface="Arial"/>
              </a:defRPr>
            </a:pPr>
            <a:r>
              <a:t>Микроводоросль использует углекислый газ.</a:t>
            </a:r>
          </a:p>
        </p:txBody>
      </p:sp>
      <p:sp>
        <p:nvSpPr>
          <p:cNvPr id="11" name="integrated-stage-2">
            <a:extLst xmlns:a="http://schemas.openxmlformats.org/drawingml/2006/main">
              <a:ext uri="{FF2B5EF4-FFF2-40B4-BE49-F238E27FC236}">
                <a16:creationId xmlns:a16="http://schemas.microsoft.com/office/drawing/2014/main" id="{E15E140F-F2D6-4663-B961-1F9963432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8525" y="2647950"/>
            <a:ext cx="2524125" cy="2457450"/>
          </a:xfrm>
          <a:prstGeom xmlns:a="http://schemas.openxmlformats.org/drawingml/2006/main" prst="roundRect">
            <a:avLst>
              <a:gd name="adj" fmla="val 6977"/>
            </a:avLst>
          </a:prstGeom>
          <a:solidFill xmlns:a="http://schemas.openxmlformats.org/drawingml/2006/main">
            <a:srgbClr val="0A5147"/>
          </a:solidFill>
          <a:ln xmlns:a="http://schemas.openxmlformats.org/drawingml/2006/main" w="19050">
            <a:solidFill>
              <a:srgbClr val="23B5A7"/>
            </a:solidFill>
            <a:prstDash val="solid"/>
          </a:ln>
        </p:spPr>
      </p:sp>
      <p:sp>
        <p:nvSpPr>
          <p:cNvPr id="12" name="integrated-index-2">
            <a:extLst xmlns:a="http://schemas.openxmlformats.org/drawingml/2006/main">
              <a:ext uri="{FF2B5EF4-FFF2-40B4-BE49-F238E27FC236}">
                <a16:creationId xmlns:a16="http://schemas.microsoft.com/office/drawing/2014/main" id="{0523C3DC-33FD-45D9-BF3E-FF63AECB7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9975" y="2819400"/>
            <a:ext cx="2181225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02</a:t>
            </a:r>
          </a:p>
        </p:txBody>
      </p:sp>
      <p:sp>
        <p:nvSpPr>
          <p:cNvPr id="13" name="integrated-title-2">
            <a:extLst xmlns:a="http://schemas.openxmlformats.org/drawingml/2006/main">
              <a:ext uri="{FF2B5EF4-FFF2-40B4-BE49-F238E27FC236}">
                <a16:creationId xmlns:a16="http://schemas.microsoft.com/office/drawing/2014/main" id="{EDBBFCC4-77CE-49F4-A2C9-365ED1676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9975" y="3276600"/>
            <a:ext cx="2181225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Выделение O₂</a:t>
            </a:r>
          </a:p>
        </p:txBody>
      </p:sp>
      <p:sp>
        <p:nvSpPr>
          <p:cNvPr id="14" name="integrated-body-2">
            <a:extLst xmlns:a="http://schemas.openxmlformats.org/drawingml/2006/main">
              <a:ext uri="{FF2B5EF4-FFF2-40B4-BE49-F238E27FC236}">
                <a16:creationId xmlns:a16="http://schemas.microsoft.com/office/drawing/2014/main" id="{B78F81AC-58CC-434B-A0D7-BBD077ABC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9975" y="4076700"/>
            <a:ext cx="2181225" cy="838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425" b="0" i="0">
                <a:solidFill>
                  <a:srgbClr val="C7DDD5"/>
                </a:solidFill>
                <a:latin typeface="Arial"/>
                <a:ea typeface="Arial"/>
                <a:cs typeface="Arial"/>
              </a:defRPr>
            </a:pPr>
            <a:r>
              <a:t>Проект «Зелёные лёгкие города».</a:t>
            </a:r>
          </a:p>
        </p:txBody>
      </p:sp>
      <p:sp>
        <p:nvSpPr>
          <p:cNvPr id="15" name="integrated-stage-3">
            <a:extLst xmlns:a="http://schemas.openxmlformats.org/drawingml/2006/main">
              <a:ext uri="{FF2B5EF4-FFF2-40B4-BE49-F238E27FC236}">
                <a16:creationId xmlns:a16="http://schemas.microsoft.com/office/drawing/2014/main" id="{D4712484-FCD1-43F1-BF77-78F637A4F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647950"/>
            <a:ext cx="2524125" cy="2457450"/>
          </a:xfrm>
          <a:prstGeom xmlns:a="http://schemas.openxmlformats.org/drawingml/2006/main" prst="roundRect">
            <a:avLst>
              <a:gd name="adj" fmla="val 6977"/>
            </a:avLst>
          </a:prstGeom>
          <a:solidFill xmlns:a="http://schemas.openxmlformats.org/drawingml/2006/main">
            <a:srgbClr val="0A5147"/>
          </a:solidFill>
          <a:ln xmlns:a="http://schemas.openxmlformats.org/drawingml/2006/main" w="19050">
            <a:solidFill>
              <a:srgbClr val="23B5A7"/>
            </a:solidFill>
            <a:prstDash val="solid"/>
          </a:ln>
        </p:spPr>
      </p:sp>
      <p:sp>
        <p:nvSpPr>
          <p:cNvPr id="16" name="integrated-index-3">
            <a:extLst xmlns:a="http://schemas.openxmlformats.org/drawingml/2006/main">
              <a:ext uri="{FF2B5EF4-FFF2-40B4-BE49-F238E27FC236}">
                <a16:creationId xmlns:a16="http://schemas.microsoft.com/office/drawing/2014/main" id="{A379697E-E563-4389-AA94-59973016A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819400"/>
            <a:ext cx="2181225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03</a:t>
            </a:r>
          </a:p>
        </p:txBody>
      </p:sp>
      <p:sp>
        <p:nvSpPr>
          <p:cNvPr id="17" name="integrated-title-3">
            <a:extLst xmlns:a="http://schemas.openxmlformats.org/drawingml/2006/main">
              <a:ext uri="{FF2B5EF4-FFF2-40B4-BE49-F238E27FC236}">
                <a16:creationId xmlns:a16="http://schemas.microsoft.com/office/drawing/2014/main" id="{82D7CC85-5DD2-44FB-9EEF-FC390F925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276600"/>
            <a:ext cx="2181225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Очистка воды</a:t>
            </a:r>
          </a:p>
        </p:txBody>
      </p:sp>
      <p:sp>
        <p:nvSpPr>
          <p:cNvPr id="18" name="integrated-body-3">
            <a:extLst xmlns:a="http://schemas.openxmlformats.org/drawingml/2006/main">
              <a:ext uri="{FF2B5EF4-FFF2-40B4-BE49-F238E27FC236}">
                <a16:creationId xmlns:a16="http://schemas.microsoft.com/office/drawing/2014/main" id="{739C9068-9C8F-436A-82B0-E13ABE3F3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4076700"/>
            <a:ext cx="2181225" cy="838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425" b="0" i="0">
                <a:solidFill>
                  <a:srgbClr val="C7DDD5"/>
                </a:solidFill>
                <a:latin typeface="Arial"/>
                <a:ea typeface="Arial"/>
                <a:cs typeface="Arial"/>
              </a:defRPr>
            </a:pPr>
            <a:r>
              <a:t>Природный биофильтр для сточных вод и УЗВ.</a:t>
            </a:r>
          </a:p>
        </p:txBody>
      </p:sp>
      <p:sp>
        <p:nvSpPr>
          <p:cNvPr id="19" name="integrated-stage-4">
            <a:extLst xmlns:a="http://schemas.openxmlformats.org/drawingml/2006/main">
              <a:ext uri="{FF2B5EF4-FFF2-40B4-BE49-F238E27FC236}">
                <a16:creationId xmlns:a16="http://schemas.microsoft.com/office/drawing/2014/main" id="{735B7FA9-2D7C-4441-B24F-03C2DB13A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0175" y="2647950"/>
            <a:ext cx="2524125" cy="2457450"/>
          </a:xfrm>
          <a:prstGeom xmlns:a="http://schemas.openxmlformats.org/drawingml/2006/main" prst="roundRect">
            <a:avLst>
              <a:gd name="adj" fmla="val 6977"/>
            </a:avLst>
          </a:prstGeom>
          <a:solidFill xmlns:a="http://schemas.openxmlformats.org/drawingml/2006/main">
            <a:srgbClr val="0A5147"/>
          </a:solidFill>
          <a:ln xmlns:a="http://schemas.openxmlformats.org/drawingml/2006/main" w="19050">
            <a:solidFill>
              <a:srgbClr val="D8A838"/>
            </a:solidFill>
            <a:prstDash val="solid"/>
          </a:ln>
        </p:spPr>
      </p:sp>
      <p:sp>
        <p:nvSpPr>
          <p:cNvPr id="20" name="integrated-index-4">
            <a:extLst xmlns:a="http://schemas.openxmlformats.org/drawingml/2006/main">
              <a:ext uri="{FF2B5EF4-FFF2-40B4-BE49-F238E27FC236}">
                <a16:creationId xmlns:a16="http://schemas.microsoft.com/office/drawing/2014/main" id="{853AE097-2089-4A99-BC9C-D7A102CE3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2819400"/>
            <a:ext cx="2181225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D8A838"/>
                </a:solidFill>
                <a:latin typeface="Arial"/>
                <a:ea typeface="Arial"/>
                <a:cs typeface="Arial"/>
              </a:defRPr>
            </a:pPr>
            <a:r>
              <a:t>04</a:t>
            </a:r>
          </a:p>
        </p:txBody>
      </p:sp>
      <p:sp>
        <p:nvSpPr>
          <p:cNvPr id="21" name="integrated-title-4">
            <a:extLst xmlns:a="http://schemas.openxmlformats.org/drawingml/2006/main">
              <a:ext uri="{FF2B5EF4-FFF2-40B4-BE49-F238E27FC236}">
                <a16:creationId xmlns:a16="http://schemas.microsoft.com/office/drawing/2014/main" id="{72B7699D-397E-48D9-8DA3-0A35FCB02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3276600"/>
            <a:ext cx="2181225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Замкнутые биосферы</a:t>
            </a:r>
          </a:p>
        </p:txBody>
      </p:sp>
      <p:sp>
        <p:nvSpPr>
          <p:cNvPr id="22" name="integrated-body-4">
            <a:extLst xmlns:a="http://schemas.openxmlformats.org/drawingml/2006/main">
              <a:ext uri="{FF2B5EF4-FFF2-40B4-BE49-F238E27FC236}">
                <a16:creationId xmlns:a16="http://schemas.microsoft.com/office/drawing/2014/main" id="{F068B5ED-7C1C-42C6-A4F2-54745078A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4076700"/>
            <a:ext cx="2181225" cy="838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425" b="0" i="0">
                <a:solidFill>
                  <a:srgbClr val="C7DDD5"/>
                </a:solidFill>
                <a:latin typeface="Arial"/>
                <a:ea typeface="Arial"/>
                <a:cs typeface="Arial"/>
              </a:defRPr>
            </a:pPr>
            <a:r>
              <a:t>Космические полёты и планетарные базы.</a:t>
            </a:r>
          </a:p>
        </p:txBody>
      </p:sp>
      <p:sp>
        <p:nvSpPr>
          <p:cNvPr id="23" name="integrated-note">
            <a:extLst xmlns:a="http://schemas.openxmlformats.org/drawingml/2006/main">
              <a:ext uri="{FF2B5EF4-FFF2-40B4-BE49-F238E27FC236}">
                <a16:creationId xmlns:a16="http://schemas.microsoft.com/office/drawing/2014/main" id="{2F428CA7-5592-4C67-A9FD-CDCBC8864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48300"/>
            <a:ext cx="10972800" cy="628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500" b="0" i="0">
                <a:solidFill>
                  <a:srgbClr val="D7E7E1"/>
                </a:solidFill>
                <a:latin typeface="Arial"/>
                <a:ea typeface="Arial"/>
                <a:cs typeface="Arial"/>
              </a:defRPr>
            </a:pPr>
            <a:r>
              <a:t>Мы также предусматриваем восстановление почв и проекты очистки загрязнённых территорий.</a:t>
            </a:r>
          </a:p>
        </p:txBody>
      </p:sp>
    </p:spTree>
    <p:extLst>
      <p:ext uri="{BB962C8B-B14F-4D97-AF65-F5344CB8AC3E}">
        <p14:creationId xmlns:p14="http://schemas.microsoft.com/office/powerpoint/2010/main" val="1483914319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2A7CAED2-E8D0-4E09-A7B9-1055724C1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762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2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B352A552-554D-4E27-BF48-7F5D31490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1000"/>
            <a:ext cx="40957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0E7C66"/>
                </a:solidFill>
                <a:latin typeface="Arial"/>
                <a:ea typeface="Arial"/>
                <a:cs typeface="Arial"/>
              </a:defRPr>
            </a:pPr>
            <a:r>
              <a:t>ЭНЕРГЕТИКА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1A1E084-ACD8-4000-BEF7-FF940643D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972800" cy="990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Два типа микроводорослей формируют разные сырьевые маршруты к биотопливу.</a:t>
            </a:r>
          </a:p>
        </p:txBody>
      </p:sp>
      <p:pic>
        <p:nvPicPr>
          <p:cNvPr id="16" name="proof-image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73bc1f6a274b4d"/>
          <a:srcRect xmlns:a="http://schemas.openxmlformats.org/drawingml/2006/main" l="5039" t="0" r="503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1885950"/>
            <a:ext cx="5524500" cy="4095750"/>
          </a:xfrm>
          <a:prstGeom xmlns:a="http://schemas.openxmlformats.org/drawingml/2006/main" prst="roundRect">
            <a:avLst>
              <a:gd name="adj" fmla="val 4186"/>
            </a:avLst>
          </a:prstGeom>
        </p:spPr>
      </p:pic>
      <p:sp>
        <p:nvSpPr>
          <p:cNvPr id="5" name="proof-image-accent">
            <a:extLst xmlns:a="http://schemas.openxmlformats.org/drawingml/2006/main">
              <a:ext uri="{FF2B5EF4-FFF2-40B4-BE49-F238E27FC236}">
                <a16:creationId xmlns:a16="http://schemas.microsoft.com/office/drawing/2014/main" id="{6E69DC8E-0A1A-4A0E-BAA4-3036AEA55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171700"/>
            <a:ext cx="7620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6" name="body-copy">
            <a:extLst xmlns:a="http://schemas.openxmlformats.org/drawingml/2006/main">
              <a:ext uri="{FF2B5EF4-FFF2-40B4-BE49-F238E27FC236}">
                <a16:creationId xmlns:a16="http://schemas.microsoft.com/office/drawing/2014/main" id="{A45116DF-79AE-4726-8543-492689672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62150"/>
            <a:ext cx="4914900" cy="2381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Botryococcus braunii: зелёная разновидность — до 36% углеводородов; коричневая — до 86% сухой массы клеток. Для этой культуры важно учитывать слипание колоний.  Хлорелла: 30–40% сахаров могут быть переброжены в этанол; до 40% липидов рассматриваются как топливное сырьё. Промышленный выпуск требует ускорения роста, снижения себестоимости и строительства заводов.</a:t>
            </a:r>
          </a:p>
        </p:txBody>
      </p:sp>
      <p:sp>
        <p:nvSpPr>
          <p:cNvPr id="7" name="fact-rule-1">
            <a:extLst xmlns:a="http://schemas.openxmlformats.org/drawingml/2006/main">
              <a:ext uri="{FF2B5EF4-FFF2-40B4-BE49-F238E27FC236}">
                <a16:creationId xmlns:a16="http://schemas.microsoft.com/office/drawing/2014/main" id="{F58250F4-D86C-4DC6-AD46-74DD58DF4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781550"/>
            <a:ext cx="23431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8" name="fact-value-1">
            <a:extLst xmlns:a="http://schemas.openxmlformats.org/drawingml/2006/main">
              <a:ext uri="{FF2B5EF4-FFF2-40B4-BE49-F238E27FC236}">
                <a16:creationId xmlns:a16="http://schemas.microsoft.com/office/drawing/2014/main" id="{3E8E27D0-714F-41DA-9A83-95AFFAC80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914900"/>
            <a:ext cx="2343150" cy="514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25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36% / 86%</a:t>
            </a:r>
          </a:p>
        </p:txBody>
      </p:sp>
      <p:sp>
        <p:nvSpPr>
          <p:cNvPr id="9" name="fact-label-1">
            <a:extLst xmlns:a="http://schemas.openxmlformats.org/drawingml/2006/main">
              <a:ext uri="{FF2B5EF4-FFF2-40B4-BE49-F238E27FC236}">
                <a16:creationId xmlns:a16="http://schemas.microsoft.com/office/drawing/2014/main" id="{64905984-922E-4B70-909E-31A4BFFEB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5429250"/>
            <a:ext cx="2343150" cy="552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6A8E7F"/>
                </a:solidFill>
                <a:latin typeface="Arial"/>
                <a:ea typeface="Arial"/>
                <a:cs typeface="Arial"/>
              </a:defRPr>
            </a:pPr>
            <a:r>
              <a:t>Botryococcus braunii: две разновидности</a:t>
            </a:r>
          </a:p>
        </p:txBody>
      </p:sp>
      <p:sp>
        <p:nvSpPr>
          <p:cNvPr id="10" name="fact-rule-2">
            <a:extLst xmlns:a="http://schemas.openxmlformats.org/drawingml/2006/main">
              <a:ext uri="{FF2B5EF4-FFF2-40B4-BE49-F238E27FC236}">
                <a16:creationId xmlns:a16="http://schemas.microsoft.com/office/drawing/2014/main" id="{CCDE2776-8491-4B30-A808-2860F5740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4781550"/>
            <a:ext cx="23431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A838"/>
          </a:solidFill>
          <a:ln xmlns:a="http://schemas.openxmlformats.org/drawingml/2006/main" w="0">
            <a:solidFill>
              <a:srgbClr val="D8A838"/>
            </a:solidFill>
            <a:prstDash val="solid"/>
          </a:ln>
        </p:spPr>
      </p:sp>
      <p:sp>
        <p:nvSpPr>
          <p:cNvPr id="11" name="fact-value-2">
            <a:extLst xmlns:a="http://schemas.openxmlformats.org/drawingml/2006/main">
              <a:ext uri="{FF2B5EF4-FFF2-40B4-BE49-F238E27FC236}">
                <a16:creationId xmlns:a16="http://schemas.microsoft.com/office/drawing/2014/main" id="{FE9593DE-4260-41EB-BD17-5F54F5271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4914900"/>
            <a:ext cx="2343150" cy="514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25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30–40%</a:t>
            </a:r>
          </a:p>
        </p:txBody>
      </p:sp>
      <p:sp>
        <p:nvSpPr>
          <p:cNvPr id="12" name="fact-label-2">
            <a:extLst xmlns:a="http://schemas.openxmlformats.org/drawingml/2006/main">
              <a:ext uri="{FF2B5EF4-FFF2-40B4-BE49-F238E27FC236}">
                <a16:creationId xmlns:a16="http://schemas.microsoft.com/office/drawing/2014/main" id="{4AD831DF-8F95-49FD-8EFA-16DC79A6C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5429250"/>
            <a:ext cx="2343150" cy="552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6A8E7F"/>
                </a:solidFill>
                <a:latin typeface="Arial"/>
                <a:ea typeface="Arial"/>
                <a:cs typeface="Arial"/>
              </a:defRPr>
            </a:pPr>
            <a:r>
              <a:t>сахаров в биомассе хлореллы</a:t>
            </a:r>
          </a:p>
        </p:txBody>
      </p:sp>
    </p:spTree>
    <p:extLst>
      <p:ext uri="{BB962C8B-B14F-4D97-AF65-F5344CB8AC3E}">
        <p14:creationId xmlns:p14="http://schemas.microsoft.com/office/powerpoint/2010/main" val="451271359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63D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36409FE5-A950-4E0E-BD3D-C91C52583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762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2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89B9F200-6153-4FE8-97D1-98E4C119E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1000"/>
            <a:ext cx="40957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СПЕЦИАЛЬНЫЕ СРЕДЫ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DD329BC-AE93-481E-8C11-22D66DEC2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972800" cy="990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Спорт, армия и космос объединены темами питания, кислорода и автономности.</a:t>
            </a:r>
          </a:p>
        </p:txBody>
      </p:sp>
      <p:sp>
        <p:nvSpPr>
          <p:cNvPr id="4" name="column-rule-1">
            <a:extLst xmlns:a="http://schemas.openxmlformats.org/drawingml/2006/main">
              <a:ext uri="{FF2B5EF4-FFF2-40B4-BE49-F238E27FC236}">
                <a16:creationId xmlns:a16="http://schemas.microsoft.com/office/drawing/2014/main" id="{7614A177-EB8F-4B3E-88C0-8D04A0A17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14550"/>
            <a:ext cx="346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5" name="column-head-1">
            <a:extLst xmlns:a="http://schemas.openxmlformats.org/drawingml/2006/main">
              <a:ext uri="{FF2B5EF4-FFF2-40B4-BE49-F238E27FC236}">
                <a16:creationId xmlns:a16="http://schemas.microsoft.com/office/drawing/2014/main" id="{375F8A7D-993E-4180-A5F5-2B319665B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05050"/>
            <a:ext cx="3467100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Спорт</a:t>
            </a:r>
          </a:p>
        </p:txBody>
      </p:sp>
      <p:sp>
        <p:nvSpPr>
          <p:cNvPr id="6" name="column-body-1">
            <a:extLst xmlns:a="http://schemas.openxmlformats.org/drawingml/2006/main">
              <a:ext uri="{FF2B5EF4-FFF2-40B4-BE49-F238E27FC236}">
                <a16:creationId xmlns:a16="http://schemas.microsoft.com/office/drawing/2014/main" id="{7FD62279-668F-4FE6-B02B-C4E4A5C5D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28950"/>
            <a:ext cx="3467100" cy="2876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D7E7E1"/>
                </a:solidFill>
                <a:latin typeface="Arial"/>
                <a:ea typeface="Arial"/>
                <a:cs typeface="Arial"/>
              </a:defRPr>
            </a:pPr>
            <a:r>
              <a:t>Мы рассматриваем суспензию как источник белка, витаминов, микроэлементов и компонентов для восстановления после нагрузок; рабочий диапазон — 50–100 г.</a:t>
            </a:r>
          </a:p>
        </p:txBody>
      </p:sp>
      <p:sp>
        <p:nvSpPr>
          <p:cNvPr id="7" name="column-rule-2">
            <a:extLst xmlns:a="http://schemas.openxmlformats.org/drawingml/2006/main">
              <a:ext uri="{FF2B5EF4-FFF2-40B4-BE49-F238E27FC236}">
                <a16:creationId xmlns:a16="http://schemas.microsoft.com/office/drawing/2014/main" id="{858B8CEA-B519-4AE8-B5A4-D66F25D75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114550"/>
            <a:ext cx="346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8" name="column-head-2">
            <a:extLst xmlns:a="http://schemas.openxmlformats.org/drawingml/2006/main">
              <a:ext uri="{FF2B5EF4-FFF2-40B4-BE49-F238E27FC236}">
                <a16:creationId xmlns:a16="http://schemas.microsoft.com/office/drawing/2014/main" id="{7F2784FD-0128-4743-97C6-559266623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305050"/>
            <a:ext cx="3467100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Армия и флот</a:t>
            </a:r>
          </a:p>
        </p:txBody>
      </p:sp>
      <p:sp>
        <p:nvSpPr>
          <p:cNvPr id="9" name="column-body-2">
            <a:extLst xmlns:a="http://schemas.openxmlformats.org/drawingml/2006/main">
              <a:ext uri="{FF2B5EF4-FFF2-40B4-BE49-F238E27FC236}">
                <a16:creationId xmlns:a16="http://schemas.microsoft.com/office/drawing/2014/main" id="{36B507F9-732A-4F0C-BDAD-B7967D9F5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028950"/>
            <a:ext cx="3467100" cy="2876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D7E7E1"/>
                </a:solidFill>
                <a:latin typeface="Arial"/>
                <a:ea typeface="Arial"/>
                <a:cs typeface="Arial"/>
              </a:defRPr>
            </a:pPr>
            <a:r>
              <a:t>Пополнение рациона, детоксикация, физические нагрузки и условия среднегорья/высокогорья. Целлюлоза оболочки может использоваться как сырьё для нитроцеллюлозы.</a:t>
            </a:r>
          </a:p>
        </p:txBody>
      </p:sp>
      <p:sp>
        <p:nvSpPr>
          <p:cNvPr id="10" name="column-rule-3">
            <a:extLst xmlns:a="http://schemas.openxmlformats.org/drawingml/2006/main">
              <a:ext uri="{FF2B5EF4-FFF2-40B4-BE49-F238E27FC236}">
                <a16:creationId xmlns:a16="http://schemas.microsoft.com/office/drawing/2014/main" id="{644D12A1-3945-416F-8E61-15B3BBCA0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114550"/>
            <a:ext cx="346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A838"/>
          </a:solidFill>
          <a:ln xmlns:a="http://schemas.openxmlformats.org/drawingml/2006/main" w="0">
            <a:solidFill>
              <a:srgbClr val="D8A838"/>
            </a:solidFill>
            <a:prstDash val="solid"/>
          </a:ln>
        </p:spPr>
      </p:sp>
      <p:sp>
        <p:nvSpPr>
          <p:cNvPr id="11" name="column-head-3">
            <a:extLst xmlns:a="http://schemas.openxmlformats.org/drawingml/2006/main">
              <a:ext uri="{FF2B5EF4-FFF2-40B4-BE49-F238E27FC236}">
                <a16:creationId xmlns:a16="http://schemas.microsoft.com/office/drawing/2014/main" id="{362446DC-457D-4A47-B9AD-97508C808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305050"/>
            <a:ext cx="3467100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Космос</a:t>
            </a:r>
          </a:p>
        </p:txBody>
      </p:sp>
      <p:sp>
        <p:nvSpPr>
          <p:cNvPr id="12" name="column-body-3">
            <a:extLst xmlns:a="http://schemas.openxmlformats.org/drawingml/2006/main">
              <a:ext uri="{FF2B5EF4-FFF2-40B4-BE49-F238E27FC236}">
                <a16:creationId xmlns:a16="http://schemas.microsoft.com/office/drawing/2014/main" id="{1E56F5B6-F5F1-4F2E-81EE-12D732A68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028950"/>
            <a:ext cx="3467100" cy="2876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D7E7E1"/>
                </a:solidFill>
                <a:latin typeface="Arial"/>
                <a:ea typeface="Arial"/>
                <a:cs typeface="Arial"/>
              </a:defRPr>
            </a:pPr>
            <a:r>
              <a:t>Создание биоценоза на кораблях и в планетарных поселениях, а также формирование кислородной атмосферы.</a:t>
            </a:r>
          </a:p>
        </p:txBody>
      </p:sp>
    </p:spTree>
    <p:extLst>
      <p:ext uri="{BB962C8B-B14F-4D97-AF65-F5344CB8AC3E}">
        <p14:creationId xmlns:p14="http://schemas.microsoft.com/office/powerpoint/2010/main" val="490587071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1CB30FF9-313C-4E27-951E-6F62FC1F3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762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2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841CC310-35D0-4A48-83E8-AE8D94021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1000"/>
            <a:ext cx="40957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0E7C66"/>
                </a:solidFill>
                <a:latin typeface="Arial"/>
                <a:ea typeface="Arial"/>
                <a:cs typeface="Arial"/>
              </a:defRPr>
            </a:pPr>
            <a:r>
              <a:t>ПРОМЫШЛЕННЫЙ МАСШТАБ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93DC046-C5F0-4CDA-9EE7-C01C85891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972800" cy="990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Масштабирование опирается на скорость, производительность установок и качество суспензии.</a:t>
            </a:r>
          </a:p>
        </p:txBody>
      </p:sp>
      <p:sp>
        <p:nvSpPr>
          <p:cNvPr id="4" name="metrics-intro">
            <a:extLst xmlns:a="http://schemas.openxmlformats.org/drawingml/2006/main">
              <a:ext uri="{FF2B5EF4-FFF2-40B4-BE49-F238E27FC236}">
                <a16:creationId xmlns:a16="http://schemas.microsoft.com/office/drawing/2014/main" id="{682560FA-60D9-4E94-A5CE-8EF980873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24050"/>
            <a:ext cx="10972800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Разработаны проекты установок от 100 до 10 000 л/сутки и концепции заводов более высокой производительности.</a:t>
            </a:r>
          </a:p>
        </p:txBody>
      </p:sp>
      <p:sp>
        <p:nvSpPr>
          <p:cNvPr id="5" name="metric-rule-1">
            <a:extLst xmlns:a="http://schemas.openxmlformats.org/drawingml/2006/main">
              <a:ext uri="{FF2B5EF4-FFF2-40B4-BE49-F238E27FC236}">
                <a16:creationId xmlns:a16="http://schemas.microsoft.com/office/drawing/2014/main" id="{4748B544-2394-49AE-B630-6AEFB4685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95600"/>
            <a:ext cx="34798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6" name="metric-value-1">
            <a:extLst xmlns:a="http://schemas.openxmlformats.org/drawingml/2006/main">
              <a:ext uri="{FF2B5EF4-FFF2-40B4-BE49-F238E27FC236}">
                <a16:creationId xmlns:a16="http://schemas.microsoft.com/office/drawing/2014/main" id="{38BC1A6A-650D-4691-8A5D-D8EFC21A6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05150"/>
            <a:ext cx="3479800" cy="1123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405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4–5×</a:t>
            </a:r>
          </a:p>
        </p:txBody>
      </p:sp>
      <p:sp>
        <p:nvSpPr>
          <p:cNvPr id="7" name="metric-label-1">
            <a:extLst xmlns:a="http://schemas.openxmlformats.org/drawingml/2006/main">
              <a:ext uri="{FF2B5EF4-FFF2-40B4-BE49-F238E27FC236}">
                <a16:creationId xmlns:a16="http://schemas.microsoft.com/office/drawing/2014/main" id="{E7829330-FD28-4E2D-B95A-861AAC6ED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67200"/>
            <a:ext cx="3479800" cy="704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0E7C66"/>
                </a:solidFill>
                <a:latin typeface="Arial"/>
                <a:ea typeface="Arial"/>
                <a:cs typeface="Arial"/>
              </a:defRPr>
            </a:pPr>
            <a:r>
              <a:t>быстрее</a:t>
            </a:r>
          </a:p>
        </p:txBody>
      </p:sp>
      <p:sp>
        <p:nvSpPr>
          <p:cNvPr id="8" name="metric-note-1">
            <a:extLst xmlns:a="http://schemas.openxmlformats.org/drawingml/2006/main">
              <a:ext uri="{FF2B5EF4-FFF2-40B4-BE49-F238E27FC236}">
                <a16:creationId xmlns:a16="http://schemas.microsoft.com/office/drawing/2014/main" id="{3873E112-B003-4A1E-BF51-B49EBFF0D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91100"/>
            <a:ext cx="3479800" cy="1009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Объёмы 4–5-дневного цикла получают за 20–24 часа.</a:t>
            </a:r>
          </a:p>
        </p:txBody>
      </p:sp>
      <p:sp>
        <p:nvSpPr>
          <p:cNvPr id="9" name="metric-rule-2">
            <a:extLst xmlns:a="http://schemas.openxmlformats.org/drawingml/2006/main">
              <a:ext uri="{FF2B5EF4-FFF2-40B4-BE49-F238E27FC236}">
                <a16:creationId xmlns:a16="http://schemas.microsoft.com/office/drawing/2014/main" id="{88E453C1-38EF-4CF0-BF05-0296AA3A8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6100" y="2895600"/>
            <a:ext cx="34798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10" name="metric-value-2">
            <a:extLst xmlns:a="http://schemas.openxmlformats.org/drawingml/2006/main">
              <a:ext uri="{FF2B5EF4-FFF2-40B4-BE49-F238E27FC236}">
                <a16:creationId xmlns:a16="http://schemas.microsoft.com/office/drawing/2014/main" id="{5F2E5E18-FD51-4F43-A229-560DFCE36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6100" y="3105150"/>
            <a:ext cx="3479800" cy="1123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405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50–100 тыс.</a:t>
            </a:r>
          </a:p>
        </p:txBody>
      </p:sp>
      <p:sp>
        <p:nvSpPr>
          <p:cNvPr id="11" name="metric-label-2">
            <a:extLst xmlns:a="http://schemas.openxmlformats.org/drawingml/2006/main">
              <a:ext uri="{FF2B5EF4-FFF2-40B4-BE49-F238E27FC236}">
                <a16:creationId xmlns:a16="http://schemas.microsoft.com/office/drawing/2014/main" id="{11B30180-7C6F-4A58-A26A-4AA29DA5C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6100" y="4267200"/>
            <a:ext cx="3479800" cy="704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0E7C66"/>
                </a:solidFill>
                <a:latin typeface="Arial"/>
                <a:ea typeface="Arial"/>
                <a:cs typeface="Arial"/>
              </a:defRPr>
            </a:pPr>
            <a:r>
              <a:t>литров в сутки</a:t>
            </a:r>
          </a:p>
        </p:txBody>
      </p:sp>
      <p:sp>
        <p:nvSpPr>
          <p:cNvPr id="12" name="metric-note-2">
            <a:extLst xmlns:a="http://schemas.openxmlformats.org/drawingml/2006/main">
              <a:ext uri="{FF2B5EF4-FFF2-40B4-BE49-F238E27FC236}">
                <a16:creationId xmlns:a16="http://schemas.microsoft.com/office/drawing/2014/main" id="{1BBA6F3F-96AF-4151-B534-FD61165A1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6100" y="4991100"/>
            <a:ext cx="3479800" cy="1009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Диапазон мощности заводов, указанный в разделе промышленного выпуска.</a:t>
            </a:r>
          </a:p>
        </p:txBody>
      </p:sp>
      <p:sp>
        <p:nvSpPr>
          <p:cNvPr id="13" name="metric-rule-3">
            <a:extLst xmlns:a="http://schemas.openxmlformats.org/drawingml/2006/main">
              <a:ext uri="{FF2B5EF4-FFF2-40B4-BE49-F238E27FC236}">
                <a16:creationId xmlns:a16="http://schemas.microsoft.com/office/drawing/2014/main" id="{D321862C-C8FD-4EEF-8D18-2BE272043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2600" y="2895600"/>
            <a:ext cx="34798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A838"/>
          </a:solidFill>
          <a:ln xmlns:a="http://schemas.openxmlformats.org/drawingml/2006/main" w="0">
            <a:solidFill>
              <a:srgbClr val="D8A838"/>
            </a:solidFill>
            <a:prstDash val="solid"/>
          </a:ln>
        </p:spPr>
      </p:sp>
      <p:sp>
        <p:nvSpPr>
          <p:cNvPr id="14" name="metric-value-3">
            <a:extLst xmlns:a="http://schemas.openxmlformats.org/drawingml/2006/main">
              <a:ext uri="{FF2B5EF4-FFF2-40B4-BE49-F238E27FC236}">
                <a16:creationId xmlns:a16="http://schemas.microsoft.com/office/drawing/2014/main" id="{1D6F9A7F-6A2A-402A-AF09-B95C3D0F5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2600" y="3105150"/>
            <a:ext cx="3479800" cy="1123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405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1 год</a:t>
            </a:r>
          </a:p>
        </p:txBody>
      </p:sp>
      <p:sp>
        <p:nvSpPr>
          <p:cNvPr id="15" name="metric-label-3">
            <a:extLst xmlns:a="http://schemas.openxmlformats.org/drawingml/2006/main">
              <a:ext uri="{FF2B5EF4-FFF2-40B4-BE49-F238E27FC236}">
                <a16:creationId xmlns:a16="http://schemas.microsoft.com/office/drawing/2014/main" id="{27B23B6F-980A-4510-9888-6FC46519E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2600" y="4267200"/>
            <a:ext cx="3479800" cy="704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0E7C66"/>
                </a:solidFill>
                <a:latin typeface="Arial"/>
                <a:ea typeface="Arial"/>
                <a:cs typeface="Arial"/>
              </a:defRPr>
            </a:pPr>
            <a:r>
              <a:t>срок хранения</a:t>
            </a:r>
          </a:p>
        </p:txBody>
      </p:sp>
      <p:sp>
        <p:nvSpPr>
          <p:cNvPr id="16" name="metric-note-3">
            <a:extLst xmlns:a="http://schemas.openxmlformats.org/drawingml/2006/main">
              <a:ext uri="{FF2B5EF4-FFF2-40B4-BE49-F238E27FC236}">
                <a16:creationId xmlns:a16="http://schemas.microsoft.com/office/drawing/2014/main" id="{C19408B3-931F-406B-8CAC-63B1C40C1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2600" y="4991100"/>
            <a:ext cx="3479800" cy="1009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Результат обеспечивается вместе с высокой плотностью клеток и отсутствием патогенной микрофлоры.</a:t>
            </a:r>
          </a:p>
        </p:txBody>
      </p:sp>
    </p:spTree>
    <p:extLst>
      <p:ext uri="{BB962C8B-B14F-4D97-AF65-F5344CB8AC3E}">
        <p14:creationId xmlns:p14="http://schemas.microsoft.com/office/powerpoint/2010/main" val="267600144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7415203B-9A40-4F9A-BAF6-4403BF06B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762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2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81BA4BF4-EFCE-4FFF-980E-5258725FF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1000"/>
            <a:ext cx="40957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0E7C66"/>
                </a:solidFill>
                <a:latin typeface="Arial"/>
                <a:ea typeface="Arial"/>
                <a:cs typeface="Arial"/>
              </a:defRPr>
            </a:pPr>
            <a:r>
              <a:t>МАСШТАБИРОВАНИЕ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20DEDBB-E89C-4AC3-B566-2E27CF40D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972800" cy="990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Реакторная линия развивалась от 100 литров к проекту на 10 000 л.</a:t>
            </a:r>
          </a:p>
        </p:txBody>
      </p:sp>
      <p:sp>
        <p:nvSpPr>
          <p:cNvPr id="4" name="timeline-base">
            <a:extLst xmlns:a="http://schemas.openxmlformats.org/drawingml/2006/main">
              <a:ext uri="{FF2B5EF4-FFF2-40B4-BE49-F238E27FC236}">
                <a16:creationId xmlns:a16="http://schemas.microsoft.com/office/drawing/2014/main" id="{CEE0F1AA-2177-4DC2-86EB-18122324A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429000"/>
            <a:ext cx="9906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9E3"/>
          </a:solidFill>
          <a:ln xmlns:a="http://schemas.openxmlformats.org/drawingml/2006/main" w="0">
            <a:solidFill>
              <a:srgbClr val="DCE9E3"/>
            </a:solidFill>
            <a:prstDash val="solid"/>
          </a:ln>
        </p:spPr>
      </p:sp>
      <p:sp>
        <p:nvSpPr>
          <p:cNvPr id="5" name="timeline-node-1">
            <a:extLst xmlns:a="http://schemas.openxmlformats.org/drawingml/2006/main">
              <a:ext uri="{FF2B5EF4-FFF2-40B4-BE49-F238E27FC236}">
                <a16:creationId xmlns:a16="http://schemas.microsoft.com/office/drawing/2014/main" id="{CB6AAAC2-FC44-420D-ACC1-C3923058C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2956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38100">
            <a:solidFill>
              <a:srgbClr val="F4F1E8"/>
            </a:solidFill>
            <a:prstDash val="solid"/>
          </a:ln>
        </p:spPr>
      </p:sp>
      <p:sp>
        <p:nvSpPr>
          <p:cNvPr id="6" name="timeline-year-1">
            <a:extLst xmlns:a="http://schemas.openxmlformats.org/drawingml/2006/main">
              <a:ext uri="{FF2B5EF4-FFF2-40B4-BE49-F238E27FC236}">
                <a16:creationId xmlns:a16="http://schemas.microsoft.com/office/drawing/2014/main" id="{F13FF225-BF87-4D89-AD72-5B3391B0D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2362200"/>
            <a:ext cx="1752600" cy="552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800" b="1" i="0">
                <a:solidFill>
                  <a:srgbClr val="0E7C66"/>
                </a:solidFill>
                <a:latin typeface="Arial"/>
                <a:ea typeface="Arial"/>
                <a:cs typeface="Arial"/>
              </a:defRPr>
            </a:pPr>
            <a:r>
              <a:t>2011–2013</a:t>
            </a:r>
          </a:p>
        </p:txBody>
      </p:sp>
      <p:sp>
        <p:nvSpPr>
          <p:cNvPr id="7" name="timeline-title-1">
            <a:extLst xmlns:a="http://schemas.openxmlformats.org/drawingml/2006/main">
              <a:ext uri="{FF2B5EF4-FFF2-40B4-BE49-F238E27FC236}">
                <a16:creationId xmlns:a16="http://schemas.microsoft.com/office/drawing/2014/main" id="{C145893C-1C4E-4EEC-9BD1-F29FD763D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" y="3829050"/>
            <a:ext cx="1981200" cy="647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100 л</a:t>
            </a:r>
          </a:p>
        </p:txBody>
      </p:sp>
      <p:sp>
        <p:nvSpPr>
          <p:cNvPr id="8" name="timeline-note-1">
            <a:extLst xmlns:a="http://schemas.openxmlformats.org/drawingml/2006/main">
              <a:ext uri="{FF2B5EF4-FFF2-40B4-BE49-F238E27FC236}">
                <a16:creationId xmlns:a16="http://schemas.microsoft.com/office/drawing/2014/main" id="{B0838E2E-EFA4-48C9-94AC-543233B73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" y="4514850"/>
            <a:ext cx="1981200" cy="857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ctr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Старый Оскол</a:t>
            </a:r>
          </a:p>
        </p:txBody>
      </p:sp>
      <p:sp>
        <p:nvSpPr>
          <p:cNvPr id="9" name="timeline-node-2">
            <a:extLst xmlns:a="http://schemas.openxmlformats.org/drawingml/2006/main">
              <a:ext uri="{FF2B5EF4-FFF2-40B4-BE49-F238E27FC236}">
                <a16:creationId xmlns:a16="http://schemas.microsoft.com/office/drawing/2014/main" id="{1CDD3CB8-BDF4-48D8-B4D6-1983B7002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32956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38100">
            <a:solidFill>
              <a:srgbClr val="F4F1E8"/>
            </a:solidFill>
            <a:prstDash val="solid"/>
          </a:ln>
        </p:spPr>
      </p:sp>
      <p:sp>
        <p:nvSpPr>
          <p:cNvPr id="10" name="timeline-year-2">
            <a:extLst xmlns:a="http://schemas.openxmlformats.org/drawingml/2006/main">
              <a:ext uri="{FF2B5EF4-FFF2-40B4-BE49-F238E27FC236}">
                <a16:creationId xmlns:a16="http://schemas.microsoft.com/office/drawing/2014/main" id="{44F6B086-45BD-4F34-8EBF-54EF8C183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2362200"/>
            <a:ext cx="1752600" cy="552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800" b="1" i="0">
                <a:solidFill>
                  <a:srgbClr val="0E7C66"/>
                </a:solidFill>
                <a:latin typeface="Arial"/>
                <a:ea typeface="Arial"/>
                <a:cs typeface="Arial"/>
              </a:defRPr>
            </a:pPr>
            <a:r>
              <a:t>2015–2016</a:t>
            </a:r>
          </a:p>
        </p:txBody>
      </p:sp>
      <p:sp>
        <p:nvSpPr>
          <p:cNvPr id="11" name="timeline-title-2">
            <a:extLst xmlns:a="http://schemas.openxmlformats.org/drawingml/2006/main">
              <a:ext uri="{FF2B5EF4-FFF2-40B4-BE49-F238E27FC236}">
                <a16:creationId xmlns:a16="http://schemas.microsoft.com/office/drawing/2014/main" id="{97E7A46D-78BC-4599-8E07-571880B1A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3829050"/>
            <a:ext cx="1981200" cy="647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300 л</a:t>
            </a:r>
          </a:p>
        </p:txBody>
      </p:sp>
      <p:sp>
        <p:nvSpPr>
          <p:cNvPr id="12" name="timeline-note-2">
            <a:extLst xmlns:a="http://schemas.openxmlformats.org/drawingml/2006/main">
              <a:ext uri="{FF2B5EF4-FFF2-40B4-BE49-F238E27FC236}">
                <a16:creationId xmlns:a16="http://schemas.microsoft.com/office/drawing/2014/main" id="{A35F4062-31E1-44D6-917C-F634FAD0C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4514850"/>
            <a:ext cx="1981200" cy="857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ctr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Новосибирск</a:t>
            </a:r>
          </a:p>
        </p:txBody>
      </p:sp>
      <p:sp>
        <p:nvSpPr>
          <p:cNvPr id="13" name="timeline-node-3">
            <a:extLst xmlns:a="http://schemas.openxmlformats.org/drawingml/2006/main">
              <a:ext uri="{FF2B5EF4-FFF2-40B4-BE49-F238E27FC236}">
                <a16:creationId xmlns:a16="http://schemas.microsoft.com/office/drawing/2014/main" id="{02CFFD92-F93F-48B5-8189-24B138040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32956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38100">
            <a:solidFill>
              <a:srgbClr val="F4F1E8"/>
            </a:solidFill>
            <a:prstDash val="solid"/>
          </a:ln>
        </p:spPr>
      </p:sp>
      <p:sp>
        <p:nvSpPr>
          <p:cNvPr id="14" name="timeline-year-3">
            <a:extLst xmlns:a="http://schemas.openxmlformats.org/drawingml/2006/main">
              <a:ext uri="{FF2B5EF4-FFF2-40B4-BE49-F238E27FC236}">
                <a16:creationId xmlns:a16="http://schemas.microsoft.com/office/drawing/2014/main" id="{44B6D8A5-57D1-4A50-B1E1-E26C55BDA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2362200"/>
            <a:ext cx="1752600" cy="552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800" b="1" i="0">
                <a:solidFill>
                  <a:srgbClr val="0E7C66"/>
                </a:solidFill>
                <a:latin typeface="Arial"/>
                <a:ea typeface="Arial"/>
                <a:cs typeface="Arial"/>
              </a:defRPr>
            </a:pPr>
            <a:r>
              <a:t>2017–2020</a:t>
            </a:r>
          </a:p>
        </p:txBody>
      </p:sp>
      <p:sp>
        <p:nvSpPr>
          <p:cNvPr id="15" name="timeline-title-3">
            <a:extLst xmlns:a="http://schemas.openxmlformats.org/drawingml/2006/main">
              <a:ext uri="{FF2B5EF4-FFF2-40B4-BE49-F238E27FC236}">
                <a16:creationId xmlns:a16="http://schemas.microsoft.com/office/drawing/2014/main" id="{B09D367B-4432-4F48-9F9F-2A81603BE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3829050"/>
            <a:ext cx="1981200" cy="647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400 л</a:t>
            </a:r>
          </a:p>
        </p:txBody>
      </p:sp>
      <p:sp>
        <p:nvSpPr>
          <p:cNvPr id="16" name="timeline-note-3">
            <a:extLst xmlns:a="http://schemas.openxmlformats.org/drawingml/2006/main">
              <a:ext uri="{FF2B5EF4-FFF2-40B4-BE49-F238E27FC236}">
                <a16:creationId xmlns:a16="http://schemas.microsoft.com/office/drawing/2014/main" id="{B4BB8AEF-C03C-498C-BA1C-034B71BDE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4514850"/>
            <a:ext cx="1981200" cy="857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ctr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Сочи</a:t>
            </a:r>
          </a:p>
        </p:txBody>
      </p:sp>
      <p:sp>
        <p:nvSpPr>
          <p:cNvPr id="17" name="timeline-node-4">
            <a:extLst xmlns:a="http://schemas.openxmlformats.org/drawingml/2006/main">
              <a:ext uri="{FF2B5EF4-FFF2-40B4-BE49-F238E27FC236}">
                <a16:creationId xmlns:a16="http://schemas.microsoft.com/office/drawing/2014/main" id="{06840F9C-DEBC-4EAC-A63B-39F5BA37C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2956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38100">
            <a:solidFill>
              <a:srgbClr val="F4F1E8"/>
            </a:solidFill>
            <a:prstDash val="solid"/>
          </a:ln>
        </p:spPr>
      </p:sp>
      <p:sp>
        <p:nvSpPr>
          <p:cNvPr id="18" name="timeline-year-4">
            <a:extLst xmlns:a="http://schemas.openxmlformats.org/drawingml/2006/main">
              <a:ext uri="{FF2B5EF4-FFF2-40B4-BE49-F238E27FC236}">
                <a16:creationId xmlns:a16="http://schemas.microsoft.com/office/drawing/2014/main" id="{BD9812BC-8F7B-4010-AEDB-3A76C41A3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2362200"/>
            <a:ext cx="1752600" cy="552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800" b="1" i="0">
                <a:solidFill>
                  <a:srgbClr val="0E7C66"/>
                </a:solidFill>
                <a:latin typeface="Arial"/>
                <a:ea typeface="Arial"/>
                <a:cs typeface="Arial"/>
              </a:defRPr>
            </a:pPr>
            <a:r>
              <a:t>2021–2024</a:t>
            </a:r>
          </a:p>
        </p:txBody>
      </p:sp>
      <p:sp>
        <p:nvSpPr>
          <p:cNvPr id="19" name="timeline-title-4">
            <a:extLst xmlns:a="http://schemas.openxmlformats.org/drawingml/2006/main">
              <a:ext uri="{FF2B5EF4-FFF2-40B4-BE49-F238E27FC236}">
                <a16:creationId xmlns:a16="http://schemas.microsoft.com/office/drawing/2014/main" id="{B77D0A4B-BA56-4B9D-AAAC-1765DB068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3829050"/>
            <a:ext cx="1981200" cy="647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400 л</a:t>
            </a:r>
          </a:p>
        </p:txBody>
      </p:sp>
      <p:sp>
        <p:nvSpPr>
          <p:cNvPr id="20" name="timeline-note-4">
            <a:extLst xmlns:a="http://schemas.openxmlformats.org/drawingml/2006/main">
              <a:ext uri="{FF2B5EF4-FFF2-40B4-BE49-F238E27FC236}">
                <a16:creationId xmlns:a16="http://schemas.microsoft.com/office/drawing/2014/main" id="{6D1BB3D2-9C4E-4F12-9DF5-B4E039DE2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4514850"/>
            <a:ext cx="1981200" cy="857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ctr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Москва</a:t>
            </a:r>
          </a:p>
        </p:txBody>
      </p:sp>
      <p:sp>
        <p:nvSpPr>
          <p:cNvPr id="21" name="timeline-node-5">
            <a:extLst xmlns:a="http://schemas.openxmlformats.org/drawingml/2006/main">
              <a:ext uri="{FF2B5EF4-FFF2-40B4-BE49-F238E27FC236}">
                <a16:creationId xmlns:a16="http://schemas.microsoft.com/office/drawing/2014/main" id="{E801EF8E-7BA1-46F1-875A-AE484A852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6600" y="32956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8A838"/>
          </a:solidFill>
          <a:ln xmlns:a="http://schemas.openxmlformats.org/drawingml/2006/main" w="38100">
            <a:solidFill>
              <a:srgbClr val="F4F1E8"/>
            </a:solidFill>
            <a:prstDash val="solid"/>
          </a:ln>
        </p:spPr>
      </p:sp>
      <p:sp>
        <p:nvSpPr>
          <p:cNvPr id="22" name="timeline-year-5">
            <a:extLst xmlns:a="http://schemas.openxmlformats.org/drawingml/2006/main">
              <a:ext uri="{FF2B5EF4-FFF2-40B4-BE49-F238E27FC236}">
                <a16:creationId xmlns:a16="http://schemas.microsoft.com/office/drawing/2014/main" id="{20E4FD5E-6F54-4F8B-9E51-2991E5F5E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2362200"/>
            <a:ext cx="1752600" cy="552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800" b="1" i="0">
                <a:solidFill>
                  <a:srgbClr val="D8A838"/>
                </a:solidFill>
                <a:latin typeface="Arial"/>
                <a:ea typeface="Arial"/>
                <a:cs typeface="Arial"/>
              </a:defRPr>
            </a:pPr>
            <a:r>
              <a:t>2025</a:t>
            </a:r>
          </a:p>
        </p:txBody>
      </p:sp>
      <p:sp>
        <p:nvSpPr>
          <p:cNvPr id="23" name="timeline-title-5">
            <a:extLst xmlns:a="http://schemas.openxmlformats.org/drawingml/2006/main">
              <a:ext uri="{FF2B5EF4-FFF2-40B4-BE49-F238E27FC236}">
                <a16:creationId xmlns:a16="http://schemas.microsoft.com/office/drawing/2014/main" id="{887EACC6-76BE-4C8A-89CD-21F38AD68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3829050"/>
            <a:ext cx="1981200" cy="647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10 000 л</a:t>
            </a:r>
          </a:p>
        </p:txBody>
      </p:sp>
      <p:sp>
        <p:nvSpPr>
          <p:cNvPr id="24" name="timeline-note-5">
            <a:extLst xmlns:a="http://schemas.openxmlformats.org/drawingml/2006/main">
              <a:ext uri="{FF2B5EF4-FFF2-40B4-BE49-F238E27FC236}">
                <a16:creationId xmlns:a16="http://schemas.microsoft.com/office/drawing/2014/main" id="{A2A6F33C-1203-4F14-8223-F1B0AD572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4514850"/>
            <a:ext cx="1981200" cy="857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ctr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Проект для патентования</a:t>
            </a:r>
          </a:p>
        </p:txBody>
      </p:sp>
    </p:spTree>
    <p:extLst>
      <p:ext uri="{BB962C8B-B14F-4D97-AF65-F5344CB8AC3E}">
        <p14:creationId xmlns:p14="http://schemas.microsoft.com/office/powerpoint/2010/main" val="1644981984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A689C100-B71B-47A0-BF4D-7C2E84C09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762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2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31610B48-6864-4155-980B-F496236A5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1000"/>
            <a:ext cx="40957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0E7C66"/>
                </a:solidFill>
                <a:latin typeface="Arial"/>
                <a:ea typeface="Arial"/>
                <a:cs typeface="Arial"/>
              </a:defRPr>
            </a:pPr>
            <a:r>
              <a:t>ФОТОБИОРЕАКТОРЫ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1B58BB4-8AAA-4C41-BF8F-C0B6867B2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972800" cy="990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Каждая экспериментальная установка учитывала ограничения предыдущей.</a:t>
            </a:r>
          </a:p>
        </p:txBody>
      </p:sp>
      <p:pic>
        <p:nvPicPr>
          <p:cNvPr id="16" name="mosaic-main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8c905156f3413d"/>
          <a:srcRect xmlns:a="http://schemas.openxmlformats.org/drawingml/2006/main" l="0" t="2449" r="0" b="244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2076450"/>
            <a:ext cx="5715000" cy="3829050"/>
          </a:xfrm>
          <a:prstGeom xmlns:a="http://schemas.openxmlformats.org/drawingml/2006/main" prst="roundRect">
            <a:avLst>
              <a:gd name="adj" fmla="val 4478"/>
            </a:avLst>
          </a:prstGeom>
        </p:spPr>
      </p:pic>
      <p:sp>
        <p:nvSpPr>
          <p:cNvPr id="5" name="mosaic-main-label">
            <a:extLst xmlns:a="http://schemas.openxmlformats.org/drawingml/2006/main">
              <a:ext uri="{FF2B5EF4-FFF2-40B4-BE49-F238E27FC236}">
                <a16:creationId xmlns:a16="http://schemas.microsoft.com/office/drawing/2014/main" id="{8DD4861E-C0D8-40EF-9E15-0D5EFB5CB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00750"/>
            <a:ext cx="57150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6A8E7F"/>
                </a:solidFill>
                <a:latin typeface="Arial"/>
                <a:ea typeface="Arial"/>
                <a:cs typeface="Arial"/>
              </a:defRPr>
            </a:pPr>
            <a:r>
              <a:t>Промышленный фотобиореактор</a:t>
            </a:r>
          </a:p>
        </p:txBody>
      </p:sp>
      <p:pic>
        <p:nvPicPr>
          <p:cNvPr id="18" name="mosaic-secondary-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88e77354044592"/>
          <a:srcRect xmlns:a="http://schemas.openxmlformats.org/drawingml/2006/main" l="0" t="16531" r="0" b="1653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553200" y="2076450"/>
            <a:ext cx="1524000" cy="1619250"/>
          </a:xfrm>
          <a:prstGeom xmlns:a="http://schemas.openxmlformats.org/drawingml/2006/main" prst="roundRect">
            <a:avLst>
              <a:gd name="adj" fmla="val 10000"/>
            </a:avLst>
          </a:prstGeom>
        </p:spPr>
      </p:pic>
      <p:sp>
        <p:nvSpPr>
          <p:cNvPr id="7" name="mosaic-secondary-label-1">
            <a:extLst xmlns:a="http://schemas.openxmlformats.org/drawingml/2006/main">
              <a:ext uri="{FF2B5EF4-FFF2-40B4-BE49-F238E27FC236}">
                <a16:creationId xmlns:a16="http://schemas.microsoft.com/office/drawing/2014/main" id="{DAFB0F98-7BEF-4BE3-BCF7-C384C0416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3771900"/>
            <a:ext cx="1524000" cy="342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275" b="0" i="0">
                <a:solidFill>
                  <a:srgbClr val="6A8E7F"/>
                </a:solidFill>
                <a:latin typeface="Arial"/>
                <a:ea typeface="Arial"/>
                <a:cs typeface="Arial"/>
              </a:defRPr>
            </a:pPr>
            <a:r>
              <a:t>Работа с установкой</a:t>
            </a:r>
          </a:p>
        </p:txBody>
      </p:sp>
      <p:pic>
        <p:nvPicPr>
          <p:cNvPr id="20" name="mosaic-secondary-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8322aa7219421c"/>
          <a:stretch xmlns:a="http://schemas.openxmlformats.org/drawingml/2006/main"/>
        </p:blipFill>
        <p:spPr>
          <a:xfrm xmlns:a="http://schemas.openxmlformats.org/drawingml/2006/main">
            <a:off x="8413933" y="2076450"/>
            <a:ext cx="1155335" cy="1619250"/>
          </a:xfrm>
          <a:prstGeom xmlns:a="http://schemas.openxmlformats.org/drawingml/2006/main" prst="roundRect">
            <a:avLst>
              <a:gd name="adj" fmla="val 10000"/>
            </a:avLst>
          </a:prstGeom>
        </p:spPr>
      </p:pic>
      <p:sp>
        <p:nvSpPr>
          <p:cNvPr id="9" name="mosaic-secondary-label-2">
            <a:extLst xmlns:a="http://schemas.openxmlformats.org/drawingml/2006/main">
              <a:ext uri="{FF2B5EF4-FFF2-40B4-BE49-F238E27FC236}">
                <a16:creationId xmlns:a16="http://schemas.microsoft.com/office/drawing/2014/main" id="{E7267B0D-6E1B-4D90-8427-741322799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3771900"/>
            <a:ext cx="1524000" cy="342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275" b="0" i="0">
                <a:solidFill>
                  <a:srgbClr val="6A8E7F"/>
                </a:solidFill>
                <a:latin typeface="Arial"/>
                <a:ea typeface="Arial"/>
                <a:cs typeface="Arial"/>
              </a:defRPr>
            </a:pPr>
            <a:r>
              <a:t>Пилотная установка</a:t>
            </a:r>
          </a:p>
        </p:txBody>
      </p:sp>
      <p:pic>
        <p:nvPicPr>
          <p:cNvPr id="22" name="mosaic-secondary-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16ade548774f22"/>
          <a:stretch xmlns:a="http://schemas.openxmlformats.org/drawingml/2006/main"/>
        </p:blipFill>
        <p:spPr>
          <a:xfrm xmlns:a="http://schemas.openxmlformats.org/drawingml/2006/main">
            <a:off x="9906000" y="2318766"/>
            <a:ext cx="1524000" cy="1134618"/>
          </a:xfrm>
          <a:prstGeom xmlns:a="http://schemas.openxmlformats.org/drawingml/2006/main" prst="roundRect">
            <a:avLst>
              <a:gd name="adj" fmla="val 10000"/>
            </a:avLst>
          </a:prstGeom>
        </p:spPr>
      </p:pic>
      <p:sp>
        <p:nvSpPr>
          <p:cNvPr id="11" name="mosaic-secondary-label-3">
            <a:extLst xmlns:a="http://schemas.openxmlformats.org/drawingml/2006/main">
              <a:ext uri="{FF2B5EF4-FFF2-40B4-BE49-F238E27FC236}">
                <a16:creationId xmlns:a16="http://schemas.microsoft.com/office/drawing/2014/main" id="{5FD54458-162D-4244-89F6-6E00DA7B1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771900"/>
            <a:ext cx="1524000" cy="342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275" b="0" i="0">
                <a:solidFill>
                  <a:srgbClr val="6A8E7F"/>
                </a:solidFill>
                <a:latin typeface="Arial"/>
                <a:ea typeface="Arial"/>
                <a:cs typeface="Arial"/>
              </a:defRPr>
            </a:pPr>
            <a:r>
              <a:t>Колонный реактор</a:t>
            </a:r>
          </a:p>
        </p:txBody>
      </p:sp>
      <p:sp>
        <p:nvSpPr>
          <p:cNvPr id="12" name="mosaic-notes">
            <a:extLst xmlns:a="http://schemas.openxmlformats.org/drawingml/2006/main">
              <a:ext uri="{FF2B5EF4-FFF2-40B4-BE49-F238E27FC236}">
                <a16:creationId xmlns:a16="http://schemas.microsoft.com/office/drawing/2014/main" id="{C9C65AEB-FABF-43DD-9097-7F20BDF8B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4305300"/>
            <a:ext cx="4876800" cy="1657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В проекте реализованы несколько экспериментальных установок на 300–400 л/сутки и решения от 100 до 10 000 л/сутки. Конструкторские решения по водоподготовке, питанию, освещению и сопровождению переносились из проекта в проект.</a:t>
            </a:r>
          </a:p>
        </p:txBody>
      </p:sp>
    </p:spTree>
    <p:extLst>
      <p:ext uri="{BB962C8B-B14F-4D97-AF65-F5344CB8AC3E}">
        <p14:creationId xmlns:p14="http://schemas.microsoft.com/office/powerpoint/2010/main" val="70062035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6BDF1C0B-96E5-45A5-B797-8FA162416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762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2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1717DD62-1474-430B-8E0B-19CE155A5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1000"/>
            <a:ext cx="40957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0E7C66"/>
                </a:solidFill>
                <a:latin typeface="Arial"/>
                <a:ea typeface="Arial"/>
                <a:cs typeface="Arial"/>
              </a:defRPr>
            </a:pPr>
            <a:r>
              <a:t>ЗАВОДСКАЯ АРХИТЕКТУРА 1/2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1B9DF9D-599F-4B6A-BFD5-848BB59D3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972800" cy="990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Производство требует согласованной работы материалов, света, воды, среды и газа.</a:t>
            </a:r>
          </a:p>
        </p:txBody>
      </p:sp>
      <p:sp>
        <p:nvSpPr>
          <p:cNvPr id="4" name="system-group-rule-1">
            <a:extLst xmlns:a="http://schemas.openxmlformats.org/drawingml/2006/main">
              <a:ext uri="{FF2B5EF4-FFF2-40B4-BE49-F238E27FC236}">
                <a16:creationId xmlns:a16="http://schemas.microsoft.com/office/drawing/2014/main" id="{ADB3A38A-B316-4F0B-B0B8-3D7DC90A4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35052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5" name="system-group-title-1">
            <a:extLst xmlns:a="http://schemas.openxmlformats.org/drawingml/2006/main">
              <a:ext uri="{FF2B5EF4-FFF2-40B4-BE49-F238E27FC236}">
                <a16:creationId xmlns:a16="http://schemas.microsoft.com/office/drawing/2014/main" id="{B5F72C66-3808-4CB3-9638-9BBFC88E2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47900"/>
            <a:ext cx="3505200" cy="533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Инфраструктура</a:t>
            </a:r>
          </a:p>
        </p:txBody>
      </p:sp>
      <p:sp>
        <p:nvSpPr>
          <p:cNvPr id="6" name="system-index-1-1">
            <a:extLst xmlns:a="http://schemas.openxmlformats.org/drawingml/2006/main">
              <a:ext uri="{FF2B5EF4-FFF2-40B4-BE49-F238E27FC236}">
                <a16:creationId xmlns:a16="http://schemas.microsoft.com/office/drawing/2014/main" id="{861B5CD9-2E1D-4133-9C6A-DCA9C4725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71800"/>
            <a:ext cx="32385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1</a:t>
            </a:r>
          </a:p>
        </p:txBody>
      </p:sp>
      <p:sp>
        <p:nvSpPr>
          <p:cNvPr id="7" name="system-item-1-1">
            <a:extLst xmlns:a="http://schemas.openxmlformats.org/drawingml/2006/main">
              <a:ext uri="{FF2B5EF4-FFF2-40B4-BE49-F238E27FC236}">
                <a16:creationId xmlns:a16="http://schemas.microsoft.com/office/drawing/2014/main" id="{58655F48-43FF-4847-B546-E6CF4EDB8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971800"/>
            <a:ext cx="3105150" cy="476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Материалы помещений и ФБР</a:t>
            </a:r>
          </a:p>
        </p:txBody>
      </p:sp>
      <p:sp>
        <p:nvSpPr>
          <p:cNvPr id="8" name="system-rule-1-1">
            <a:extLst xmlns:a="http://schemas.openxmlformats.org/drawingml/2006/main">
              <a:ext uri="{FF2B5EF4-FFF2-40B4-BE49-F238E27FC236}">
                <a16:creationId xmlns:a16="http://schemas.microsoft.com/office/drawing/2014/main" id="{AE05CC70-6BB0-4083-82F5-45A7864DB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86150"/>
            <a:ext cx="31051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9E3"/>
          </a:solidFill>
          <a:ln xmlns:a="http://schemas.openxmlformats.org/drawingml/2006/main" w="0">
            <a:solidFill>
              <a:srgbClr val="DCE9E3"/>
            </a:solidFill>
            <a:prstDash val="solid"/>
          </a:ln>
        </p:spPr>
      </p:sp>
      <p:sp>
        <p:nvSpPr>
          <p:cNvPr id="9" name="system-index-1-2">
            <a:extLst xmlns:a="http://schemas.openxmlformats.org/drawingml/2006/main">
              <a:ext uri="{FF2B5EF4-FFF2-40B4-BE49-F238E27FC236}">
                <a16:creationId xmlns:a16="http://schemas.microsoft.com/office/drawing/2014/main" id="{D9129D90-1133-4FAA-9382-C7C8D39B6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81400"/>
            <a:ext cx="32385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D8A838"/>
                </a:solidFill>
                <a:latin typeface="Arial"/>
                <a:ea typeface="Arial"/>
                <a:cs typeface="Arial"/>
              </a:defRPr>
            </a:pPr>
            <a:r>
              <a:t>2</a:t>
            </a:r>
          </a:p>
        </p:txBody>
      </p:sp>
      <p:sp>
        <p:nvSpPr>
          <p:cNvPr id="10" name="system-item-1-2">
            <a:extLst xmlns:a="http://schemas.openxmlformats.org/drawingml/2006/main">
              <a:ext uri="{FF2B5EF4-FFF2-40B4-BE49-F238E27FC236}">
                <a16:creationId xmlns:a16="http://schemas.microsoft.com/office/drawing/2014/main" id="{C0F6AB91-1656-4759-B588-D8C3EB0C8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581400"/>
            <a:ext cx="3105150" cy="476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Проект завода и документация</a:t>
            </a:r>
          </a:p>
        </p:txBody>
      </p:sp>
      <p:sp>
        <p:nvSpPr>
          <p:cNvPr id="11" name="system-rule-1-2">
            <a:extLst xmlns:a="http://schemas.openxmlformats.org/drawingml/2006/main">
              <a:ext uri="{FF2B5EF4-FFF2-40B4-BE49-F238E27FC236}">
                <a16:creationId xmlns:a16="http://schemas.microsoft.com/office/drawing/2014/main" id="{475CA38F-771E-4041-BAFF-AB3098C7E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095750"/>
            <a:ext cx="31051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9E3"/>
          </a:solidFill>
          <a:ln xmlns:a="http://schemas.openxmlformats.org/drawingml/2006/main" w="0">
            <a:solidFill>
              <a:srgbClr val="DCE9E3"/>
            </a:solidFill>
            <a:prstDash val="solid"/>
          </a:ln>
        </p:spPr>
      </p:sp>
      <p:sp>
        <p:nvSpPr>
          <p:cNvPr id="12" name="system-index-1-3">
            <a:extLst xmlns:a="http://schemas.openxmlformats.org/drawingml/2006/main">
              <a:ext uri="{FF2B5EF4-FFF2-40B4-BE49-F238E27FC236}">
                <a16:creationId xmlns:a16="http://schemas.microsoft.com/office/drawing/2014/main" id="{F0CE52DD-1ACA-4ACA-A1F9-E55F8C700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0"/>
            <a:ext cx="32385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3</a:t>
            </a:r>
          </a:p>
        </p:txBody>
      </p:sp>
      <p:sp>
        <p:nvSpPr>
          <p:cNvPr id="13" name="system-item-1-3">
            <a:extLst xmlns:a="http://schemas.openxmlformats.org/drawingml/2006/main">
              <a:ext uri="{FF2B5EF4-FFF2-40B4-BE49-F238E27FC236}">
                <a16:creationId xmlns:a16="http://schemas.microsoft.com/office/drawing/2014/main" id="{FBA6A331-65AB-420A-B2A0-E359C6EAC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191000"/>
            <a:ext cx="3105150" cy="476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Система освещения</a:t>
            </a:r>
          </a:p>
        </p:txBody>
      </p:sp>
      <p:sp>
        <p:nvSpPr>
          <p:cNvPr id="14" name="system-rule-1-3">
            <a:extLst xmlns:a="http://schemas.openxmlformats.org/drawingml/2006/main">
              <a:ext uri="{FF2B5EF4-FFF2-40B4-BE49-F238E27FC236}">
                <a16:creationId xmlns:a16="http://schemas.microsoft.com/office/drawing/2014/main" id="{8EC9338F-9BCD-446F-BB29-38E3F9777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705350"/>
            <a:ext cx="31051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9E3"/>
          </a:solidFill>
          <a:ln xmlns:a="http://schemas.openxmlformats.org/drawingml/2006/main" w="0">
            <a:solidFill>
              <a:srgbClr val="DCE9E3"/>
            </a:solidFill>
            <a:prstDash val="solid"/>
          </a:ln>
        </p:spPr>
      </p:sp>
      <p:sp>
        <p:nvSpPr>
          <p:cNvPr id="15" name="system-group-rule-2">
            <a:extLst xmlns:a="http://schemas.openxmlformats.org/drawingml/2006/main">
              <a:ext uri="{FF2B5EF4-FFF2-40B4-BE49-F238E27FC236}">
                <a16:creationId xmlns:a16="http://schemas.microsoft.com/office/drawing/2014/main" id="{5F0979D3-11AB-495E-8321-C692906B6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2095500"/>
            <a:ext cx="35052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16" name="system-group-title-2">
            <a:extLst xmlns:a="http://schemas.openxmlformats.org/drawingml/2006/main">
              <a:ext uri="{FF2B5EF4-FFF2-40B4-BE49-F238E27FC236}">
                <a16:creationId xmlns:a16="http://schemas.microsoft.com/office/drawing/2014/main" id="{EAADFD8C-78AE-47A2-8E43-0D045942E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2247900"/>
            <a:ext cx="3505200" cy="533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Вода и среда</a:t>
            </a:r>
          </a:p>
        </p:txBody>
      </p:sp>
      <p:sp>
        <p:nvSpPr>
          <p:cNvPr id="17" name="system-index-2-1">
            <a:extLst xmlns:a="http://schemas.openxmlformats.org/drawingml/2006/main">
              <a:ext uri="{FF2B5EF4-FFF2-40B4-BE49-F238E27FC236}">
                <a16:creationId xmlns:a16="http://schemas.microsoft.com/office/drawing/2014/main" id="{F3286529-84B9-49CC-9C84-F69F07315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2971800"/>
            <a:ext cx="32385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4</a:t>
            </a:r>
          </a:p>
        </p:txBody>
      </p:sp>
      <p:sp>
        <p:nvSpPr>
          <p:cNvPr id="18" name="system-item-2-1">
            <a:extLst xmlns:a="http://schemas.openxmlformats.org/drawingml/2006/main">
              <a:ext uri="{FF2B5EF4-FFF2-40B4-BE49-F238E27FC236}">
                <a16:creationId xmlns:a16="http://schemas.microsoft.com/office/drawing/2014/main" id="{262354FB-2A7B-4E61-9A78-B1F48760D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2971800"/>
            <a:ext cx="3105150" cy="476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Водоподготовка</a:t>
            </a:r>
          </a:p>
        </p:txBody>
      </p:sp>
      <p:sp>
        <p:nvSpPr>
          <p:cNvPr id="19" name="system-rule-2-1">
            <a:extLst xmlns:a="http://schemas.openxmlformats.org/drawingml/2006/main">
              <a:ext uri="{FF2B5EF4-FFF2-40B4-BE49-F238E27FC236}">
                <a16:creationId xmlns:a16="http://schemas.microsoft.com/office/drawing/2014/main" id="{02CF9B9A-3304-4380-B12E-66A1E5FD2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3486150"/>
            <a:ext cx="31051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9E3"/>
          </a:solidFill>
          <a:ln xmlns:a="http://schemas.openxmlformats.org/drawingml/2006/main" w="0">
            <a:solidFill>
              <a:srgbClr val="DCE9E3"/>
            </a:solidFill>
            <a:prstDash val="solid"/>
          </a:ln>
        </p:spPr>
      </p:sp>
      <p:sp>
        <p:nvSpPr>
          <p:cNvPr id="20" name="system-index-2-2">
            <a:extLst xmlns:a="http://schemas.openxmlformats.org/drawingml/2006/main">
              <a:ext uri="{FF2B5EF4-FFF2-40B4-BE49-F238E27FC236}">
                <a16:creationId xmlns:a16="http://schemas.microsoft.com/office/drawing/2014/main" id="{2A9CC079-6069-4D22-BE4B-2E9240902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3581400"/>
            <a:ext cx="32385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D8A838"/>
                </a:solidFill>
                <a:latin typeface="Arial"/>
                <a:ea typeface="Arial"/>
                <a:cs typeface="Arial"/>
              </a:defRPr>
            </a:pPr>
            <a:r>
              <a:t>5</a:t>
            </a:r>
          </a:p>
        </p:txBody>
      </p:sp>
      <p:sp>
        <p:nvSpPr>
          <p:cNvPr id="21" name="system-item-2-2">
            <a:extLst xmlns:a="http://schemas.openxmlformats.org/drawingml/2006/main">
              <a:ext uri="{FF2B5EF4-FFF2-40B4-BE49-F238E27FC236}">
                <a16:creationId xmlns:a16="http://schemas.microsoft.com/office/drawing/2014/main" id="{0571B9F8-CE17-4795-B807-5099DA976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3581400"/>
            <a:ext cx="3105150" cy="476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Активация воды</a:t>
            </a:r>
          </a:p>
        </p:txBody>
      </p:sp>
      <p:sp>
        <p:nvSpPr>
          <p:cNvPr id="22" name="system-rule-2-2">
            <a:extLst xmlns:a="http://schemas.openxmlformats.org/drawingml/2006/main">
              <a:ext uri="{FF2B5EF4-FFF2-40B4-BE49-F238E27FC236}">
                <a16:creationId xmlns:a16="http://schemas.microsoft.com/office/drawing/2014/main" id="{26EE7176-46DF-4F59-8F98-BA0C59761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4095750"/>
            <a:ext cx="31051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9E3"/>
          </a:solidFill>
          <a:ln xmlns:a="http://schemas.openxmlformats.org/drawingml/2006/main" w="0">
            <a:solidFill>
              <a:srgbClr val="DCE9E3"/>
            </a:solidFill>
            <a:prstDash val="solid"/>
          </a:ln>
        </p:spPr>
      </p:sp>
      <p:sp>
        <p:nvSpPr>
          <p:cNvPr id="23" name="system-index-2-3">
            <a:extLst xmlns:a="http://schemas.openxmlformats.org/drawingml/2006/main">
              <a:ext uri="{FF2B5EF4-FFF2-40B4-BE49-F238E27FC236}">
                <a16:creationId xmlns:a16="http://schemas.microsoft.com/office/drawing/2014/main" id="{551C3676-FF15-4006-BE6B-BF1EC5FA8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4191000"/>
            <a:ext cx="32385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6</a:t>
            </a:r>
          </a:p>
        </p:txBody>
      </p:sp>
      <p:sp>
        <p:nvSpPr>
          <p:cNvPr id="24" name="system-item-2-3">
            <a:extLst xmlns:a="http://schemas.openxmlformats.org/drawingml/2006/main">
              <a:ext uri="{FF2B5EF4-FFF2-40B4-BE49-F238E27FC236}">
                <a16:creationId xmlns:a16="http://schemas.microsoft.com/office/drawing/2014/main" id="{0DC109FF-E91F-4330-A2B3-2B9C9B22D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4191000"/>
            <a:ext cx="3105150" cy="476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Перемешивание</a:t>
            </a:r>
          </a:p>
        </p:txBody>
      </p:sp>
      <p:sp>
        <p:nvSpPr>
          <p:cNvPr id="25" name="system-rule-2-3">
            <a:extLst xmlns:a="http://schemas.openxmlformats.org/drawingml/2006/main">
              <a:ext uri="{FF2B5EF4-FFF2-40B4-BE49-F238E27FC236}">
                <a16:creationId xmlns:a16="http://schemas.microsoft.com/office/drawing/2014/main" id="{859A54BF-16CC-499F-855A-035B30525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4705350"/>
            <a:ext cx="31051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9E3"/>
          </a:solidFill>
          <a:ln xmlns:a="http://schemas.openxmlformats.org/drawingml/2006/main" w="0">
            <a:solidFill>
              <a:srgbClr val="DCE9E3"/>
            </a:solidFill>
            <a:prstDash val="solid"/>
          </a:ln>
        </p:spPr>
      </p:sp>
      <p:sp>
        <p:nvSpPr>
          <p:cNvPr id="26" name="system-group-rule-3">
            <a:extLst xmlns:a="http://schemas.openxmlformats.org/drawingml/2006/main">
              <a:ext uri="{FF2B5EF4-FFF2-40B4-BE49-F238E27FC236}">
                <a16:creationId xmlns:a16="http://schemas.microsoft.com/office/drawing/2014/main" id="{B665CAC0-8583-48B5-8078-A8AFA43B0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095500"/>
            <a:ext cx="35052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A838"/>
          </a:solidFill>
          <a:ln xmlns:a="http://schemas.openxmlformats.org/drawingml/2006/main" w="0">
            <a:solidFill>
              <a:srgbClr val="D8A838"/>
            </a:solidFill>
            <a:prstDash val="solid"/>
          </a:ln>
        </p:spPr>
      </p:sp>
      <p:sp>
        <p:nvSpPr>
          <p:cNvPr id="27" name="system-group-title-3">
            <a:extLst xmlns:a="http://schemas.openxmlformats.org/drawingml/2006/main">
              <a:ext uri="{FF2B5EF4-FFF2-40B4-BE49-F238E27FC236}">
                <a16:creationId xmlns:a16="http://schemas.microsoft.com/office/drawing/2014/main" id="{3D5836B3-296A-4193-845F-2800127D6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247900"/>
            <a:ext cx="3505200" cy="533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Питание и контроль</a:t>
            </a:r>
          </a:p>
        </p:txBody>
      </p:sp>
      <p:sp>
        <p:nvSpPr>
          <p:cNvPr id="28" name="system-index-3-1">
            <a:extLst xmlns:a="http://schemas.openxmlformats.org/drawingml/2006/main">
              <a:ext uri="{FF2B5EF4-FFF2-40B4-BE49-F238E27FC236}">
                <a16:creationId xmlns:a16="http://schemas.microsoft.com/office/drawing/2014/main" id="{26705280-82DF-4E12-A4C4-5965A726B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971800"/>
            <a:ext cx="32385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7</a:t>
            </a:r>
          </a:p>
        </p:txBody>
      </p:sp>
      <p:sp>
        <p:nvSpPr>
          <p:cNvPr id="29" name="system-item-3-1">
            <a:extLst xmlns:a="http://schemas.openxmlformats.org/drawingml/2006/main">
              <a:ext uri="{FF2B5EF4-FFF2-40B4-BE49-F238E27FC236}">
                <a16:creationId xmlns:a16="http://schemas.microsoft.com/office/drawing/2014/main" id="{E7D001A0-6C68-4EAA-B608-4727C1FD7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971800"/>
            <a:ext cx="3105150" cy="476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Подача питательной среды</a:t>
            </a:r>
          </a:p>
        </p:txBody>
      </p:sp>
      <p:sp>
        <p:nvSpPr>
          <p:cNvPr id="30" name="system-rule-3-1">
            <a:extLst xmlns:a="http://schemas.openxmlformats.org/drawingml/2006/main">
              <a:ext uri="{FF2B5EF4-FFF2-40B4-BE49-F238E27FC236}">
                <a16:creationId xmlns:a16="http://schemas.microsoft.com/office/drawing/2014/main" id="{383235D5-5B13-410C-A8FC-E5A71D6DC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3486150"/>
            <a:ext cx="31051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9E3"/>
          </a:solidFill>
          <a:ln xmlns:a="http://schemas.openxmlformats.org/drawingml/2006/main" w="0">
            <a:solidFill>
              <a:srgbClr val="DCE9E3"/>
            </a:solidFill>
            <a:prstDash val="solid"/>
          </a:ln>
        </p:spPr>
      </p:sp>
      <p:sp>
        <p:nvSpPr>
          <p:cNvPr id="31" name="system-index-3-2">
            <a:extLst xmlns:a="http://schemas.openxmlformats.org/drawingml/2006/main">
              <a:ext uri="{FF2B5EF4-FFF2-40B4-BE49-F238E27FC236}">
                <a16:creationId xmlns:a16="http://schemas.microsoft.com/office/drawing/2014/main" id="{1B757E2A-F557-41A3-9C41-04C88D477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581400"/>
            <a:ext cx="32385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D8A838"/>
                </a:solidFill>
                <a:latin typeface="Arial"/>
                <a:ea typeface="Arial"/>
                <a:cs typeface="Arial"/>
              </a:defRPr>
            </a:pPr>
            <a:r>
              <a:t>8</a:t>
            </a:r>
          </a:p>
        </p:txBody>
      </p:sp>
      <p:sp>
        <p:nvSpPr>
          <p:cNvPr id="32" name="system-item-3-2">
            <a:extLst xmlns:a="http://schemas.openxmlformats.org/drawingml/2006/main">
              <a:ext uri="{FF2B5EF4-FFF2-40B4-BE49-F238E27FC236}">
                <a16:creationId xmlns:a16="http://schemas.microsoft.com/office/drawing/2014/main" id="{59DBCCF3-F6B3-4285-B03D-6280C2228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3581400"/>
            <a:ext cx="3105150" cy="476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Получение и подача CO₂</a:t>
            </a:r>
          </a:p>
        </p:txBody>
      </p:sp>
      <p:sp>
        <p:nvSpPr>
          <p:cNvPr id="33" name="system-rule-3-2">
            <a:extLst xmlns:a="http://schemas.openxmlformats.org/drawingml/2006/main">
              <a:ext uri="{FF2B5EF4-FFF2-40B4-BE49-F238E27FC236}">
                <a16:creationId xmlns:a16="http://schemas.microsoft.com/office/drawing/2014/main" id="{9F2241B4-6FBD-412A-A180-760B859F7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4095750"/>
            <a:ext cx="31051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9E3"/>
          </a:solidFill>
          <a:ln xmlns:a="http://schemas.openxmlformats.org/drawingml/2006/main" w="0">
            <a:solidFill>
              <a:srgbClr val="DCE9E3"/>
            </a:solidFill>
            <a:prstDash val="solid"/>
          </a:ln>
        </p:spPr>
      </p:sp>
      <p:sp>
        <p:nvSpPr>
          <p:cNvPr id="34" name="system-index-3-3">
            <a:extLst xmlns:a="http://schemas.openxmlformats.org/drawingml/2006/main">
              <a:ext uri="{FF2B5EF4-FFF2-40B4-BE49-F238E27FC236}">
                <a16:creationId xmlns:a16="http://schemas.microsoft.com/office/drawing/2014/main" id="{D536C4BB-D885-40CB-B3FA-F8077BA68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191000"/>
            <a:ext cx="32385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9</a:t>
            </a:r>
          </a:p>
        </p:txBody>
      </p:sp>
      <p:sp>
        <p:nvSpPr>
          <p:cNvPr id="35" name="system-item-3-3">
            <a:extLst xmlns:a="http://schemas.openxmlformats.org/drawingml/2006/main">
              <a:ext uri="{FF2B5EF4-FFF2-40B4-BE49-F238E27FC236}">
                <a16:creationId xmlns:a16="http://schemas.microsoft.com/office/drawing/2014/main" id="{31A7B4B7-61AB-481B-A01C-5ED14FDFE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4191000"/>
            <a:ext cx="3105150" cy="476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Контроль роста и количества клеток</a:t>
            </a:r>
          </a:p>
        </p:txBody>
      </p:sp>
      <p:sp>
        <p:nvSpPr>
          <p:cNvPr id="36" name="system-rule-3-3">
            <a:extLst xmlns:a="http://schemas.openxmlformats.org/drawingml/2006/main">
              <a:ext uri="{FF2B5EF4-FFF2-40B4-BE49-F238E27FC236}">
                <a16:creationId xmlns:a16="http://schemas.microsoft.com/office/drawing/2014/main" id="{CCA43388-A88A-4C46-83E8-3C2B19DB8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4705350"/>
            <a:ext cx="31051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9E3"/>
          </a:solidFill>
          <a:ln xmlns:a="http://schemas.openxmlformats.org/drawingml/2006/main" w="0">
            <a:solidFill>
              <a:srgbClr val="DCE9E3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219130070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63D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7E06689A-5B42-4AC8-B6D7-04F987606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762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2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B18359F0-1289-4BAA-B208-15BBB80A1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1000"/>
            <a:ext cx="40957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ЗАВОДСКАЯ АРХИТЕКТУРА 2/2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E418907-6CF4-495C-A9D0-CCB95D1DA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972800" cy="990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Контроль реагентов, температуры, санитарии и автоматизации замыкает производственный контур.</a:t>
            </a:r>
          </a:p>
        </p:txBody>
      </p:sp>
      <p:sp>
        <p:nvSpPr>
          <p:cNvPr id="4" name="system-group-rule-1">
            <a:extLst xmlns:a="http://schemas.openxmlformats.org/drawingml/2006/main">
              <a:ext uri="{FF2B5EF4-FFF2-40B4-BE49-F238E27FC236}">
                <a16:creationId xmlns:a16="http://schemas.microsoft.com/office/drawing/2014/main" id="{B7D5EBBF-B316-466E-A12B-7AAA587F4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35052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5" name="system-group-title-1">
            <a:extLst xmlns:a="http://schemas.openxmlformats.org/drawingml/2006/main">
              <a:ext uri="{FF2B5EF4-FFF2-40B4-BE49-F238E27FC236}">
                <a16:creationId xmlns:a16="http://schemas.microsoft.com/office/drawing/2014/main" id="{8728587D-C7DE-40EF-8BD3-0CD5DBCF6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47900"/>
            <a:ext cx="3505200" cy="533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Качество процесса</a:t>
            </a:r>
          </a:p>
        </p:txBody>
      </p:sp>
      <p:sp>
        <p:nvSpPr>
          <p:cNvPr id="6" name="system-index-1-1">
            <a:extLst xmlns:a="http://schemas.openxmlformats.org/drawingml/2006/main">
              <a:ext uri="{FF2B5EF4-FFF2-40B4-BE49-F238E27FC236}">
                <a16:creationId xmlns:a16="http://schemas.microsoft.com/office/drawing/2014/main" id="{A8430757-F24B-40CD-8249-F5BE3CA11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71800"/>
            <a:ext cx="32385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10</a:t>
            </a:r>
          </a:p>
        </p:txBody>
      </p:sp>
      <p:sp>
        <p:nvSpPr>
          <p:cNvPr id="7" name="system-item-1-1">
            <a:extLst xmlns:a="http://schemas.openxmlformats.org/drawingml/2006/main">
              <a:ext uri="{FF2B5EF4-FFF2-40B4-BE49-F238E27FC236}">
                <a16:creationId xmlns:a16="http://schemas.microsoft.com/office/drawing/2014/main" id="{A813B90C-967F-4D8D-9A76-7DBB576A0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971800"/>
            <a:ext cx="3105150" cy="476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D7E7E1"/>
                </a:solidFill>
                <a:latin typeface="Arial"/>
                <a:ea typeface="Arial"/>
                <a:cs typeface="Arial"/>
              </a:defRPr>
            </a:pPr>
            <a:r>
              <a:t>Контроль потребления среды</a:t>
            </a:r>
          </a:p>
        </p:txBody>
      </p:sp>
      <p:sp>
        <p:nvSpPr>
          <p:cNvPr id="8" name="system-rule-1-1">
            <a:extLst xmlns:a="http://schemas.openxmlformats.org/drawingml/2006/main">
              <a:ext uri="{FF2B5EF4-FFF2-40B4-BE49-F238E27FC236}">
                <a16:creationId xmlns:a16="http://schemas.microsoft.com/office/drawing/2014/main" id="{8BEFEE06-2DA6-4AB0-8971-D64415550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86150"/>
            <a:ext cx="31051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695C"/>
          </a:solidFill>
          <a:ln xmlns:a="http://schemas.openxmlformats.org/drawingml/2006/main" w="0">
            <a:solidFill>
              <a:srgbClr val="23695C"/>
            </a:solidFill>
            <a:prstDash val="solid"/>
          </a:ln>
        </p:spPr>
      </p:sp>
      <p:sp>
        <p:nvSpPr>
          <p:cNvPr id="9" name="system-index-1-2">
            <a:extLst xmlns:a="http://schemas.openxmlformats.org/drawingml/2006/main">
              <a:ext uri="{FF2B5EF4-FFF2-40B4-BE49-F238E27FC236}">
                <a16:creationId xmlns:a16="http://schemas.microsoft.com/office/drawing/2014/main" id="{3184E1C4-A634-430A-98A0-1DDC56AF4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81400"/>
            <a:ext cx="32385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D8A838"/>
                </a:solidFill>
                <a:latin typeface="Arial"/>
                <a:ea typeface="Arial"/>
                <a:cs typeface="Arial"/>
              </a:defRPr>
            </a:pPr>
            <a:r>
              <a:t>11</a:t>
            </a:r>
          </a:p>
        </p:txBody>
      </p:sp>
      <p:sp>
        <p:nvSpPr>
          <p:cNvPr id="10" name="system-item-1-2">
            <a:extLst xmlns:a="http://schemas.openxmlformats.org/drawingml/2006/main">
              <a:ext uri="{FF2B5EF4-FFF2-40B4-BE49-F238E27FC236}">
                <a16:creationId xmlns:a16="http://schemas.microsoft.com/office/drawing/2014/main" id="{2DA938F4-AA1F-46FF-AC7E-AAC3FF45A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581400"/>
            <a:ext cx="3105150" cy="476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D7E7E1"/>
                </a:solidFill>
                <a:latin typeface="Arial"/>
                <a:ea typeface="Arial"/>
                <a:cs typeface="Arial"/>
              </a:defRPr>
            </a:pPr>
            <a:r>
              <a:t>Качество и хранение химреактивов</a:t>
            </a:r>
          </a:p>
        </p:txBody>
      </p:sp>
      <p:sp>
        <p:nvSpPr>
          <p:cNvPr id="11" name="system-rule-1-2">
            <a:extLst xmlns:a="http://schemas.openxmlformats.org/drawingml/2006/main">
              <a:ext uri="{FF2B5EF4-FFF2-40B4-BE49-F238E27FC236}">
                <a16:creationId xmlns:a16="http://schemas.microsoft.com/office/drawing/2014/main" id="{0934DC53-4EB3-483B-9610-C5987182D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095750"/>
            <a:ext cx="31051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695C"/>
          </a:solidFill>
          <a:ln xmlns:a="http://schemas.openxmlformats.org/drawingml/2006/main" w="0">
            <a:solidFill>
              <a:srgbClr val="23695C"/>
            </a:solidFill>
            <a:prstDash val="solid"/>
          </a:ln>
        </p:spPr>
      </p:sp>
      <p:sp>
        <p:nvSpPr>
          <p:cNvPr id="12" name="system-index-1-3">
            <a:extLst xmlns:a="http://schemas.openxmlformats.org/drawingml/2006/main">
              <a:ext uri="{FF2B5EF4-FFF2-40B4-BE49-F238E27FC236}">
                <a16:creationId xmlns:a16="http://schemas.microsoft.com/office/drawing/2014/main" id="{8BC8AA3B-C416-4831-ADDF-8DCD9735E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0"/>
            <a:ext cx="32385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12</a:t>
            </a:r>
          </a:p>
        </p:txBody>
      </p:sp>
      <p:sp>
        <p:nvSpPr>
          <p:cNvPr id="13" name="system-item-1-3">
            <a:extLst xmlns:a="http://schemas.openxmlformats.org/drawingml/2006/main">
              <a:ext uri="{FF2B5EF4-FFF2-40B4-BE49-F238E27FC236}">
                <a16:creationId xmlns:a16="http://schemas.microsoft.com/office/drawing/2014/main" id="{E1DAE56D-C68C-4FD6-8586-E20A59465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191000"/>
            <a:ext cx="3105150" cy="476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D7E7E1"/>
                </a:solidFill>
                <a:latin typeface="Arial"/>
                <a:ea typeface="Arial"/>
                <a:cs typeface="Arial"/>
              </a:defRPr>
            </a:pPr>
            <a:r>
              <a:t>Охлаждение и температура</a:t>
            </a:r>
          </a:p>
        </p:txBody>
      </p:sp>
      <p:sp>
        <p:nvSpPr>
          <p:cNvPr id="14" name="system-rule-1-3">
            <a:extLst xmlns:a="http://schemas.openxmlformats.org/drawingml/2006/main">
              <a:ext uri="{FF2B5EF4-FFF2-40B4-BE49-F238E27FC236}">
                <a16:creationId xmlns:a16="http://schemas.microsoft.com/office/drawing/2014/main" id="{FF437D0C-CDF3-4D1C-B1DA-CB9BCD211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705350"/>
            <a:ext cx="31051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695C"/>
          </a:solidFill>
          <a:ln xmlns:a="http://schemas.openxmlformats.org/drawingml/2006/main" w="0">
            <a:solidFill>
              <a:srgbClr val="23695C"/>
            </a:solidFill>
            <a:prstDash val="solid"/>
          </a:ln>
        </p:spPr>
      </p:sp>
      <p:sp>
        <p:nvSpPr>
          <p:cNvPr id="15" name="system-group-rule-2">
            <a:extLst xmlns:a="http://schemas.openxmlformats.org/drawingml/2006/main">
              <a:ext uri="{FF2B5EF4-FFF2-40B4-BE49-F238E27FC236}">
                <a16:creationId xmlns:a16="http://schemas.microsoft.com/office/drawing/2014/main" id="{B5BCE9FA-E401-468B-AB95-3E493D6AF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2095500"/>
            <a:ext cx="35052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16" name="system-group-title-2">
            <a:extLst xmlns:a="http://schemas.openxmlformats.org/drawingml/2006/main">
              <a:ext uri="{FF2B5EF4-FFF2-40B4-BE49-F238E27FC236}">
                <a16:creationId xmlns:a16="http://schemas.microsoft.com/office/drawing/2014/main" id="{8DFC3A81-EFF1-4521-A78F-436470E7D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2247900"/>
            <a:ext cx="3505200" cy="533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Санитарный контур</a:t>
            </a:r>
          </a:p>
        </p:txBody>
      </p:sp>
      <p:sp>
        <p:nvSpPr>
          <p:cNvPr id="17" name="system-index-2-1">
            <a:extLst xmlns:a="http://schemas.openxmlformats.org/drawingml/2006/main">
              <a:ext uri="{FF2B5EF4-FFF2-40B4-BE49-F238E27FC236}">
                <a16:creationId xmlns:a16="http://schemas.microsoft.com/office/drawing/2014/main" id="{63022DE6-5DCE-4E27-9A01-94CCDF99C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2971800"/>
            <a:ext cx="32385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13</a:t>
            </a:r>
          </a:p>
        </p:txBody>
      </p:sp>
      <p:sp>
        <p:nvSpPr>
          <p:cNvPr id="18" name="system-item-2-1">
            <a:extLst xmlns:a="http://schemas.openxmlformats.org/drawingml/2006/main">
              <a:ext uri="{FF2B5EF4-FFF2-40B4-BE49-F238E27FC236}">
                <a16:creationId xmlns:a16="http://schemas.microsoft.com/office/drawing/2014/main" id="{2530D7D7-35F8-4CDE-A946-DCC75759E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2971800"/>
            <a:ext cx="3105150" cy="476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D7E7E1"/>
                </a:solidFill>
                <a:latin typeface="Arial"/>
                <a:ea typeface="Arial"/>
                <a:cs typeface="Arial"/>
              </a:defRPr>
            </a:pPr>
            <a:r>
              <a:t>Мойка и подготовка к запуску</a:t>
            </a:r>
          </a:p>
        </p:txBody>
      </p:sp>
      <p:sp>
        <p:nvSpPr>
          <p:cNvPr id="19" name="system-rule-2-1">
            <a:extLst xmlns:a="http://schemas.openxmlformats.org/drawingml/2006/main">
              <a:ext uri="{FF2B5EF4-FFF2-40B4-BE49-F238E27FC236}">
                <a16:creationId xmlns:a16="http://schemas.microsoft.com/office/drawing/2014/main" id="{0B287199-F5C3-4AB1-AD71-884C6FC3E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3486150"/>
            <a:ext cx="31051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695C"/>
          </a:solidFill>
          <a:ln xmlns:a="http://schemas.openxmlformats.org/drawingml/2006/main" w="0">
            <a:solidFill>
              <a:srgbClr val="23695C"/>
            </a:solidFill>
            <a:prstDash val="solid"/>
          </a:ln>
        </p:spPr>
      </p:sp>
      <p:sp>
        <p:nvSpPr>
          <p:cNvPr id="20" name="system-index-2-2">
            <a:extLst xmlns:a="http://schemas.openxmlformats.org/drawingml/2006/main">
              <a:ext uri="{FF2B5EF4-FFF2-40B4-BE49-F238E27FC236}">
                <a16:creationId xmlns:a16="http://schemas.microsoft.com/office/drawing/2014/main" id="{47D7B20A-8BE4-4C34-8F9E-F04202E44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3581400"/>
            <a:ext cx="32385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D8A838"/>
                </a:solidFill>
                <a:latin typeface="Arial"/>
                <a:ea typeface="Arial"/>
                <a:cs typeface="Arial"/>
              </a:defRPr>
            </a:pPr>
            <a:r>
              <a:t>14</a:t>
            </a:r>
          </a:p>
        </p:txBody>
      </p:sp>
      <p:sp>
        <p:nvSpPr>
          <p:cNvPr id="21" name="system-item-2-2">
            <a:extLst xmlns:a="http://schemas.openxmlformats.org/drawingml/2006/main">
              <a:ext uri="{FF2B5EF4-FFF2-40B4-BE49-F238E27FC236}">
                <a16:creationId xmlns:a16="http://schemas.microsoft.com/office/drawing/2014/main" id="{43286EE3-9E2B-46F2-83D9-5B7A187CA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3581400"/>
            <a:ext cx="3105150" cy="476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D7E7E1"/>
                </a:solidFill>
                <a:latin typeface="Arial"/>
                <a:ea typeface="Arial"/>
                <a:cs typeface="Arial"/>
              </a:defRPr>
            </a:pPr>
            <a:r>
              <a:t>Безопасность помещений</a:t>
            </a:r>
          </a:p>
        </p:txBody>
      </p:sp>
      <p:sp>
        <p:nvSpPr>
          <p:cNvPr id="22" name="system-rule-2-2">
            <a:extLst xmlns:a="http://schemas.openxmlformats.org/drawingml/2006/main">
              <a:ext uri="{FF2B5EF4-FFF2-40B4-BE49-F238E27FC236}">
                <a16:creationId xmlns:a16="http://schemas.microsoft.com/office/drawing/2014/main" id="{79FE5144-67F0-4A5E-BE79-9E4BDF97E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4095750"/>
            <a:ext cx="31051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695C"/>
          </a:solidFill>
          <a:ln xmlns:a="http://schemas.openxmlformats.org/drawingml/2006/main" w="0">
            <a:solidFill>
              <a:srgbClr val="23695C"/>
            </a:solidFill>
            <a:prstDash val="solid"/>
          </a:ln>
        </p:spPr>
      </p:sp>
      <p:sp>
        <p:nvSpPr>
          <p:cNvPr id="23" name="system-index-2-3">
            <a:extLst xmlns:a="http://schemas.openxmlformats.org/drawingml/2006/main">
              <a:ext uri="{FF2B5EF4-FFF2-40B4-BE49-F238E27FC236}">
                <a16:creationId xmlns:a16="http://schemas.microsoft.com/office/drawing/2014/main" id="{77F99C98-7443-4AC7-A975-23B8E4CF4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4191000"/>
            <a:ext cx="32385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15</a:t>
            </a:r>
          </a:p>
        </p:txBody>
      </p:sp>
      <p:sp>
        <p:nvSpPr>
          <p:cNvPr id="24" name="system-item-2-3">
            <a:extLst xmlns:a="http://schemas.openxmlformats.org/drawingml/2006/main">
              <a:ext uri="{FF2B5EF4-FFF2-40B4-BE49-F238E27FC236}">
                <a16:creationId xmlns:a16="http://schemas.microsoft.com/office/drawing/2014/main" id="{33BAEFE0-B765-4676-B925-D17E3DB25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4191000"/>
            <a:ext cx="3105150" cy="476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D7E7E1"/>
                </a:solidFill>
                <a:latin typeface="Arial"/>
                <a:ea typeface="Arial"/>
                <a:cs typeface="Arial"/>
              </a:defRPr>
            </a:pPr>
            <a:r>
              <a:t>Обеззараживание производства</a:t>
            </a:r>
          </a:p>
        </p:txBody>
      </p:sp>
      <p:sp>
        <p:nvSpPr>
          <p:cNvPr id="25" name="system-rule-2-3">
            <a:extLst xmlns:a="http://schemas.openxmlformats.org/drawingml/2006/main">
              <a:ext uri="{FF2B5EF4-FFF2-40B4-BE49-F238E27FC236}">
                <a16:creationId xmlns:a16="http://schemas.microsoft.com/office/drawing/2014/main" id="{220C4B3D-B908-4959-995F-51C39F185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4705350"/>
            <a:ext cx="31051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695C"/>
          </a:solidFill>
          <a:ln xmlns:a="http://schemas.openxmlformats.org/drawingml/2006/main" w="0">
            <a:solidFill>
              <a:srgbClr val="23695C"/>
            </a:solidFill>
            <a:prstDash val="solid"/>
          </a:ln>
        </p:spPr>
      </p:sp>
      <p:sp>
        <p:nvSpPr>
          <p:cNvPr id="26" name="system-group-rule-3">
            <a:extLst xmlns:a="http://schemas.openxmlformats.org/drawingml/2006/main">
              <a:ext uri="{FF2B5EF4-FFF2-40B4-BE49-F238E27FC236}">
                <a16:creationId xmlns:a16="http://schemas.microsoft.com/office/drawing/2014/main" id="{6319A61A-F32B-41B0-9198-A1F792302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095500"/>
            <a:ext cx="35052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A838"/>
          </a:solidFill>
          <a:ln xmlns:a="http://schemas.openxmlformats.org/drawingml/2006/main" w="0">
            <a:solidFill>
              <a:srgbClr val="D8A838"/>
            </a:solidFill>
            <a:prstDash val="solid"/>
          </a:ln>
        </p:spPr>
      </p:sp>
      <p:sp>
        <p:nvSpPr>
          <p:cNvPr id="27" name="system-group-title-3">
            <a:extLst xmlns:a="http://schemas.openxmlformats.org/drawingml/2006/main">
              <a:ext uri="{FF2B5EF4-FFF2-40B4-BE49-F238E27FC236}">
                <a16:creationId xmlns:a16="http://schemas.microsoft.com/office/drawing/2014/main" id="{31F912BC-8016-4A1E-B085-5E0267578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247900"/>
            <a:ext cx="3505200" cy="533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Эксплуатация</a:t>
            </a:r>
          </a:p>
        </p:txBody>
      </p:sp>
      <p:sp>
        <p:nvSpPr>
          <p:cNvPr id="28" name="system-index-3-1">
            <a:extLst xmlns:a="http://schemas.openxmlformats.org/drawingml/2006/main">
              <a:ext uri="{FF2B5EF4-FFF2-40B4-BE49-F238E27FC236}">
                <a16:creationId xmlns:a16="http://schemas.microsoft.com/office/drawing/2014/main" id="{A6B4F3E1-183D-4562-914D-0B0F2BC90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971800"/>
            <a:ext cx="32385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16</a:t>
            </a:r>
          </a:p>
        </p:txBody>
      </p:sp>
      <p:sp>
        <p:nvSpPr>
          <p:cNvPr id="29" name="system-item-3-1">
            <a:extLst xmlns:a="http://schemas.openxmlformats.org/drawingml/2006/main">
              <a:ext uri="{FF2B5EF4-FFF2-40B4-BE49-F238E27FC236}">
                <a16:creationId xmlns:a16="http://schemas.microsoft.com/office/drawing/2014/main" id="{F8068631-2F2D-4A88-BF78-18AC2F1B1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971800"/>
            <a:ext cx="3105150" cy="476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D7E7E1"/>
                </a:solidFill>
                <a:latin typeface="Arial"/>
                <a:ea typeface="Arial"/>
                <a:cs typeface="Arial"/>
              </a:defRPr>
            </a:pPr>
            <a:r>
              <a:t>Автоматизация и контроль</a:t>
            </a:r>
          </a:p>
        </p:txBody>
      </p:sp>
      <p:sp>
        <p:nvSpPr>
          <p:cNvPr id="30" name="system-rule-3-1">
            <a:extLst xmlns:a="http://schemas.openxmlformats.org/drawingml/2006/main">
              <a:ext uri="{FF2B5EF4-FFF2-40B4-BE49-F238E27FC236}">
                <a16:creationId xmlns:a16="http://schemas.microsoft.com/office/drawing/2014/main" id="{B0197B3D-0F7A-4599-BDEA-7097EAADA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3486150"/>
            <a:ext cx="31051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695C"/>
          </a:solidFill>
          <a:ln xmlns:a="http://schemas.openxmlformats.org/drawingml/2006/main" w="0">
            <a:solidFill>
              <a:srgbClr val="23695C"/>
            </a:solidFill>
            <a:prstDash val="solid"/>
          </a:ln>
        </p:spPr>
      </p:sp>
      <p:sp>
        <p:nvSpPr>
          <p:cNvPr id="31" name="system-index-3-2">
            <a:extLst xmlns:a="http://schemas.openxmlformats.org/drawingml/2006/main">
              <a:ext uri="{FF2B5EF4-FFF2-40B4-BE49-F238E27FC236}">
                <a16:creationId xmlns:a16="http://schemas.microsoft.com/office/drawing/2014/main" id="{E7CE9100-33D5-410C-B0A5-BE9243B1E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581400"/>
            <a:ext cx="32385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D8A838"/>
                </a:solidFill>
                <a:latin typeface="Arial"/>
                <a:ea typeface="Arial"/>
                <a:cs typeface="Arial"/>
              </a:defRPr>
            </a:pPr>
            <a:r>
              <a:t>17</a:t>
            </a:r>
          </a:p>
        </p:txBody>
      </p:sp>
      <p:sp>
        <p:nvSpPr>
          <p:cNvPr id="32" name="system-item-3-2">
            <a:extLst xmlns:a="http://schemas.openxmlformats.org/drawingml/2006/main">
              <a:ext uri="{FF2B5EF4-FFF2-40B4-BE49-F238E27FC236}">
                <a16:creationId xmlns:a16="http://schemas.microsoft.com/office/drawing/2014/main" id="{07BC8707-67D6-420B-A704-4560DCE97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3581400"/>
            <a:ext cx="3105150" cy="476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D7E7E1"/>
                </a:solidFill>
                <a:latin typeface="Arial"/>
                <a:ea typeface="Arial"/>
                <a:cs typeface="Arial"/>
              </a:defRPr>
            </a:pPr>
            <a:r>
              <a:t>Вода, электричество и отопление по климатическим условиям</a:t>
            </a:r>
          </a:p>
        </p:txBody>
      </p:sp>
      <p:sp>
        <p:nvSpPr>
          <p:cNvPr id="33" name="system-rule-3-2">
            <a:extLst xmlns:a="http://schemas.openxmlformats.org/drawingml/2006/main">
              <a:ext uri="{FF2B5EF4-FFF2-40B4-BE49-F238E27FC236}">
                <a16:creationId xmlns:a16="http://schemas.microsoft.com/office/drawing/2014/main" id="{E0D1D5B2-BBD6-4700-A097-D092B8344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4095750"/>
            <a:ext cx="31051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695C"/>
          </a:solidFill>
          <a:ln xmlns:a="http://schemas.openxmlformats.org/drawingml/2006/main" w="0">
            <a:solidFill>
              <a:srgbClr val="23695C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715063111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98FDFF44-7D54-4996-BFA4-EB223AF0B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762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2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B29C10CE-8EA2-4DF7-BEC9-D14C2ECC3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1000"/>
            <a:ext cx="40957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0E7C66"/>
                </a:solidFill>
                <a:latin typeface="Arial"/>
                <a:ea typeface="Arial"/>
                <a:cs typeface="Arial"/>
              </a:defRPr>
            </a:pPr>
            <a:r>
              <a:t>ПЛАН ЗАВОДА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7D353E0-8CFD-4F99-9C77-C84A63A9B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972800" cy="990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Площадка на 100 000 л/сутки разделяет подготовку, производство, розлив и хранение.</a:t>
            </a:r>
          </a:p>
        </p:txBody>
      </p:sp>
      <p:pic>
        <p:nvPicPr>
          <p:cNvPr id="38" name="factory-plan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354dfb85f3412a"/>
          <a:stretch xmlns:a="http://schemas.openxmlformats.org/drawingml/2006/main"/>
        </p:blipFill>
        <p:spPr>
          <a:xfrm xmlns:a="http://schemas.openxmlformats.org/drawingml/2006/main">
            <a:off x="1377835" y="2000250"/>
            <a:ext cx="3321281" cy="4095750"/>
          </a:xfrm>
          <a:prstGeom xmlns:a="http://schemas.openxmlformats.org/drawingml/2006/main" prst="roundRect">
            <a:avLst>
              <a:gd name="adj" fmla="val 2791"/>
            </a:avLst>
          </a:prstGeom>
        </p:spPr>
      </p:pic>
      <p:sp>
        <p:nvSpPr>
          <p:cNvPr id="5" name="plan-divider">
            <a:extLst xmlns:a="http://schemas.openxmlformats.org/drawingml/2006/main">
              <a:ext uri="{FF2B5EF4-FFF2-40B4-BE49-F238E27FC236}">
                <a16:creationId xmlns:a16="http://schemas.microsoft.com/office/drawing/2014/main" id="{9753C3CE-620B-4C7E-8871-A29E13ABE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2150" y="2095500"/>
            <a:ext cx="38100" cy="3543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6" name="plan-num-1">
            <a:extLst xmlns:a="http://schemas.openxmlformats.org/drawingml/2006/main">
              <a:ext uri="{FF2B5EF4-FFF2-40B4-BE49-F238E27FC236}">
                <a16:creationId xmlns:a16="http://schemas.microsoft.com/office/drawing/2014/main" id="{94B26222-5291-4D8C-B676-6EF60003A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076450"/>
            <a:ext cx="304800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1</a:t>
            </a:r>
          </a:p>
        </p:txBody>
      </p:sp>
      <p:sp>
        <p:nvSpPr>
          <p:cNvPr id="7" name="plan-item-1">
            <a:extLst xmlns:a="http://schemas.openxmlformats.org/drawingml/2006/main">
              <a:ext uri="{FF2B5EF4-FFF2-40B4-BE49-F238E27FC236}">
                <a16:creationId xmlns:a16="http://schemas.microsoft.com/office/drawing/2014/main" id="{6E3145D0-A1C0-4365-A179-899753A55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076450"/>
            <a:ext cx="2286000" cy="514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Административный блок</a:t>
            </a:r>
          </a:p>
        </p:txBody>
      </p:sp>
      <p:sp>
        <p:nvSpPr>
          <p:cNvPr id="8" name="plan-num-2">
            <a:extLst xmlns:a="http://schemas.openxmlformats.org/drawingml/2006/main">
              <a:ext uri="{FF2B5EF4-FFF2-40B4-BE49-F238E27FC236}">
                <a16:creationId xmlns:a16="http://schemas.microsoft.com/office/drawing/2014/main" id="{F0239267-9CF4-47BB-B057-31C9F1323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076450"/>
            <a:ext cx="304800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2</a:t>
            </a:r>
          </a:p>
        </p:txBody>
      </p:sp>
      <p:sp>
        <p:nvSpPr>
          <p:cNvPr id="9" name="plan-item-2">
            <a:extLst xmlns:a="http://schemas.openxmlformats.org/drawingml/2006/main">
              <a:ext uri="{FF2B5EF4-FFF2-40B4-BE49-F238E27FC236}">
                <a16:creationId xmlns:a16="http://schemas.microsoft.com/office/drawing/2014/main" id="{35F5E803-9735-461F-A901-24A40D8E8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2076450"/>
            <a:ext cx="2286000" cy="514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Лабораторный блок</a:t>
            </a:r>
          </a:p>
        </p:txBody>
      </p:sp>
      <p:sp>
        <p:nvSpPr>
          <p:cNvPr id="10" name="plan-num-3">
            <a:extLst xmlns:a="http://schemas.openxmlformats.org/drawingml/2006/main">
              <a:ext uri="{FF2B5EF4-FFF2-40B4-BE49-F238E27FC236}">
                <a16:creationId xmlns:a16="http://schemas.microsoft.com/office/drawing/2014/main" id="{6E5CD10B-7CBD-4141-94B8-D426DA1DC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14625"/>
            <a:ext cx="304800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3</a:t>
            </a:r>
          </a:p>
        </p:txBody>
      </p:sp>
      <p:sp>
        <p:nvSpPr>
          <p:cNvPr id="11" name="plan-item-3">
            <a:extLst xmlns:a="http://schemas.openxmlformats.org/drawingml/2006/main">
              <a:ext uri="{FF2B5EF4-FFF2-40B4-BE49-F238E27FC236}">
                <a16:creationId xmlns:a16="http://schemas.microsoft.com/office/drawing/2014/main" id="{15D379B9-62F8-418E-8194-99A260F39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714625"/>
            <a:ext cx="2286000" cy="514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Водоподготовка и электроактивация</a:t>
            </a:r>
          </a:p>
        </p:txBody>
      </p:sp>
      <p:sp>
        <p:nvSpPr>
          <p:cNvPr id="12" name="plan-num-4">
            <a:extLst xmlns:a="http://schemas.openxmlformats.org/drawingml/2006/main">
              <a:ext uri="{FF2B5EF4-FFF2-40B4-BE49-F238E27FC236}">
                <a16:creationId xmlns:a16="http://schemas.microsoft.com/office/drawing/2014/main" id="{31E5B43C-C974-42C5-88FD-BECD45A14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714625"/>
            <a:ext cx="304800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4</a:t>
            </a:r>
          </a:p>
        </p:txBody>
      </p:sp>
      <p:sp>
        <p:nvSpPr>
          <p:cNvPr id="13" name="plan-item-4">
            <a:extLst xmlns:a="http://schemas.openxmlformats.org/drawingml/2006/main">
              <a:ext uri="{FF2B5EF4-FFF2-40B4-BE49-F238E27FC236}">
                <a16:creationId xmlns:a16="http://schemas.microsoft.com/office/drawing/2014/main" id="{945BC2A9-8F37-4B9E-A804-D64683319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2714625"/>
            <a:ext cx="2286000" cy="514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Производственный блок ФБР</a:t>
            </a:r>
          </a:p>
        </p:txBody>
      </p:sp>
      <p:sp>
        <p:nvSpPr>
          <p:cNvPr id="14" name="plan-num-5">
            <a:extLst xmlns:a="http://schemas.openxmlformats.org/drawingml/2006/main">
              <a:ext uri="{FF2B5EF4-FFF2-40B4-BE49-F238E27FC236}">
                <a16:creationId xmlns:a16="http://schemas.microsoft.com/office/drawing/2014/main" id="{482AAEAD-85A1-48CA-8428-81CDB5373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352800"/>
            <a:ext cx="304800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5</a:t>
            </a:r>
          </a:p>
        </p:txBody>
      </p:sp>
      <p:sp>
        <p:nvSpPr>
          <p:cNvPr id="15" name="plan-item-5">
            <a:extLst xmlns:a="http://schemas.openxmlformats.org/drawingml/2006/main">
              <a:ext uri="{FF2B5EF4-FFF2-40B4-BE49-F238E27FC236}">
                <a16:creationId xmlns:a16="http://schemas.microsoft.com/office/drawing/2014/main" id="{172BF20D-E139-4988-B9CA-6BE4EE1B6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352800"/>
            <a:ext cx="2286000" cy="514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Цех розлива суспензии</a:t>
            </a:r>
          </a:p>
        </p:txBody>
      </p:sp>
      <p:sp>
        <p:nvSpPr>
          <p:cNvPr id="16" name="plan-num-6">
            <a:extLst xmlns:a="http://schemas.openxmlformats.org/drawingml/2006/main">
              <a:ext uri="{FF2B5EF4-FFF2-40B4-BE49-F238E27FC236}">
                <a16:creationId xmlns:a16="http://schemas.microsoft.com/office/drawing/2014/main" id="{50FC19D9-8455-481B-996B-0A81F8364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352800"/>
            <a:ext cx="304800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6</a:t>
            </a:r>
          </a:p>
        </p:txBody>
      </p:sp>
      <p:sp>
        <p:nvSpPr>
          <p:cNvPr id="17" name="plan-item-6">
            <a:extLst xmlns:a="http://schemas.openxmlformats.org/drawingml/2006/main">
              <a:ext uri="{FF2B5EF4-FFF2-40B4-BE49-F238E27FC236}">
                <a16:creationId xmlns:a16="http://schemas.microsoft.com/office/drawing/2014/main" id="{4D522AE5-41B9-4CB4-AA53-6FD12803A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3352800"/>
            <a:ext cx="2286000" cy="514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Производство ПЭТ-бутылок</a:t>
            </a:r>
          </a:p>
        </p:txBody>
      </p:sp>
      <p:sp>
        <p:nvSpPr>
          <p:cNvPr id="18" name="plan-num-7">
            <a:extLst xmlns:a="http://schemas.openxmlformats.org/drawingml/2006/main">
              <a:ext uri="{FF2B5EF4-FFF2-40B4-BE49-F238E27FC236}">
                <a16:creationId xmlns:a16="http://schemas.microsoft.com/office/drawing/2014/main" id="{533C196B-D8FC-448F-8FDC-F573D6578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90975"/>
            <a:ext cx="304800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7</a:t>
            </a:r>
          </a:p>
        </p:txBody>
      </p:sp>
      <p:sp>
        <p:nvSpPr>
          <p:cNvPr id="19" name="plan-item-7">
            <a:extLst xmlns:a="http://schemas.openxmlformats.org/drawingml/2006/main">
              <a:ext uri="{FF2B5EF4-FFF2-40B4-BE49-F238E27FC236}">
                <a16:creationId xmlns:a16="http://schemas.microsoft.com/office/drawing/2014/main" id="{90839952-7EF6-4662-BB10-13BB87BF1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90975"/>
            <a:ext cx="2286000" cy="514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Склад готовой продукции</a:t>
            </a:r>
          </a:p>
        </p:txBody>
      </p:sp>
      <p:sp>
        <p:nvSpPr>
          <p:cNvPr id="20" name="plan-num-8">
            <a:extLst xmlns:a="http://schemas.openxmlformats.org/drawingml/2006/main">
              <a:ext uri="{FF2B5EF4-FFF2-40B4-BE49-F238E27FC236}">
                <a16:creationId xmlns:a16="http://schemas.microsoft.com/office/drawing/2014/main" id="{58C9ABC6-1AF4-4F69-B75D-ADA8422F0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990975"/>
            <a:ext cx="304800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8</a:t>
            </a:r>
          </a:p>
        </p:txBody>
      </p:sp>
      <p:sp>
        <p:nvSpPr>
          <p:cNvPr id="21" name="plan-item-8">
            <a:extLst xmlns:a="http://schemas.openxmlformats.org/drawingml/2006/main">
              <a:ext uri="{FF2B5EF4-FFF2-40B4-BE49-F238E27FC236}">
                <a16:creationId xmlns:a16="http://schemas.microsoft.com/office/drawing/2014/main" id="{0176267C-5763-491C-AD38-AED21F762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3990975"/>
            <a:ext cx="2286000" cy="514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Склад тары</a:t>
            </a:r>
          </a:p>
        </p:txBody>
      </p:sp>
      <p:sp>
        <p:nvSpPr>
          <p:cNvPr id="22" name="plan-num-9">
            <a:extLst xmlns:a="http://schemas.openxmlformats.org/drawingml/2006/main">
              <a:ext uri="{FF2B5EF4-FFF2-40B4-BE49-F238E27FC236}">
                <a16:creationId xmlns:a16="http://schemas.microsoft.com/office/drawing/2014/main" id="{9A9093BB-F183-438B-8176-C7A51FAF5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4629150"/>
            <a:ext cx="304800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9</a:t>
            </a:r>
          </a:p>
        </p:txBody>
      </p:sp>
      <p:sp>
        <p:nvSpPr>
          <p:cNvPr id="23" name="plan-item-9">
            <a:extLst xmlns:a="http://schemas.openxmlformats.org/drawingml/2006/main">
              <a:ext uri="{FF2B5EF4-FFF2-40B4-BE49-F238E27FC236}">
                <a16:creationId xmlns:a16="http://schemas.microsoft.com/office/drawing/2014/main" id="{C4BEAC69-C176-4895-883A-1D3D21ACB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4629150"/>
            <a:ext cx="2286000" cy="514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Эстакада</a:t>
            </a:r>
          </a:p>
        </p:txBody>
      </p:sp>
      <p:sp>
        <p:nvSpPr>
          <p:cNvPr id="24" name="plan-num-10">
            <a:extLst xmlns:a="http://schemas.openxmlformats.org/drawingml/2006/main">
              <a:ext uri="{FF2B5EF4-FFF2-40B4-BE49-F238E27FC236}">
                <a16:creationId xmlns:a16="http://schemas.microsoft.com/office/drawing/2014/main" id="{22392464-920E-4328-9183-0B1FA4589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629150"/>
            <a:ext cx="304800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D8A838"/>
                </a:solidFill>
                <a:latin typeface="Arial"/>
                <a:ea typeface="Arial"/>
                <a:cs typeface="Arial"/>
              </a:defRPr>
            </a:pPr>
            <a:r>
              <a:t>10</a:t>
            </a:r>
          </a:p>
        </p:txBody>
      </p:sp>
      <p:sp>
        <p:nvSpPr>
          <p:cNvPr id="25" name="plan-item-10">
            <a:extLst xmlns:a="http://schemas.openxmlformats.org/drawingml/2006/main">
              <a:ext uri="{FF2B5EF4-FFF2-40B4-BE49-F238E27FC236}">
                <a16:creationId xmlns:a16="http://schemas.microsoft.com/office/drawing/2014/main" id="{53BA4BE8-1FF4-4B44-BAD2-80BA80477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4629150"/>
            <a:ext cx="2286000" cy="514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Автокарная</a:t>
            </a:r>
          </a:p>
        </p:txBody>
      </p:sp>
      <p:sp>
        <p:nvSpPr>
          <p:cNvPr id="26" name="plan-fact-rule-1">
            <a:extLst xmlns:a="http://schemas.openxmlformats.org/drawingml/2006/main">
              <a:ext uri="{FF2B5EF4-FFF2-40B4-BE49-F238E27FC236}">
                <a16:creationId xmlns:a16="http://schemas.microsoft.com/office/drawing/2014/main" id="{AEC424A6-D68B-41E9-AF0C-47FD9F768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5657850"/>
            <a:ext cx="16764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27" name="plan-fact-value-1">
            <a:extLst xmlns:a="http://schemas.openxmlformats.org/drawingml/2006/main">
              <a:ext uri="{FF2B5EF4-FFF2-40B4-BE49-F238E27FC236}">
                <a16:creationId xmlns:a16="http://schemas.microsoft.com/office/drawing/2014/main" id="{20883E84-E59E-4C10-B1DE-A95AD025A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5791200"/>
            <a:ext cx="167640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2500–3000 м²</a:t>
            </a:r>
          </a:p>
        </p:txBody>
      </p:sp>
      <p:sp>
        <p:nvSpPr>
          <p:cNvPr id="28" name="plan-fact-label-1">
            <a:extLst xmlns:a="http://schemas.openxmlformats.org/drawingml/2006/main">
              <a:ext uri="{FF2B5EF4-FFF2-40B4-BE49-F238E27FC236}">
                <a16:creationId xmlns:a16="http://schemas.microsoft.com/office/drawing/2014/main" id="{1A2423E6-8382-442C-A178-6B31B59A9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6115050"/>
            <a:ext cx="167640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6A8E7F"/>
                </a:solidFill>
                <a:latin typeface="Arial"/>
                <a:ea typeface="Arial"/>
                <a:cs typeface="Arial"/>
              </a:defRPr>
            </a:pPr>
            <a:r>
              <a:t>территория завода</a:t>
            </a:r>
          </a:p>
        </p:txBody>
      </p:sp>
      <p:sp>
        <p:nvSpPr>
          <p:cNvPr id="29" name="plan-fact-rule-2">
            <a:extLst xmlns:a="http://schemas.openxmlformats.org/drawingml/2006/main">
              <a:ext uri="{FF2B5EF4-FFF2-40B4-BE49-F238E27FC236}">
                <a16:creationId xmlns:a16="http://schemas.microsoft.com/office/drawing/2014/main" id="{F1724891-A4E8-42F0-B39D-12578738D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5657850"/>
            <a:ext cx="16764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30" name="plan-fact-value-2">
            <a:extLst xmlns:a="http://schemas.openxmlformats.org/drawingml/2006/main">
              <a:ext uri="{FF2B5EF4-FFF2-40B4-BE49-F238E27FC236}">
                <a16:creationId xmlns:a16="http://schemas.microsoft.com/office/drawing/2014/main" id="{B85E7BE4-B924-47B3-817D-6AF4374DB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5791200"/>
            <a:ext cx="167640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128</a:t>
            </a:r>
          </a:p>
        </p:txBody>
      </p:sp>
      <p:sp>
        <p:nvSpPr>
          <p:cNvPr id="31" name="plan-fact-label-2">
            <a:extLst xmlns:a="http://schemas.openxmlformats.org/drawingml/2006/main">
              <a:ext uri="{FF2B5EF4-FFF2-40B4-BE49-F238E27FC236}">
                <a16:creationId xmlns:a16="http://schemas.microsoft.com/office/drawing/2014/main" id="{724F9267-94E2-48CD-825C-FD434AF85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6115050"/>
            <a:ext cx="167640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6A8E7F"/>
                </a:solidFill>
                <a:latin typeface="Arial"/>
                <a:ea typeface="Arial"/>
                <a:cs typeface="Arial"/>
              </a:defRPr>
            </a:pPr>
            <a:r>
              <a:t>сотрудников</a:t>
            </a:r>
          </a:p>
        </p:txBody>
      </p:sp>
      <p:sp>
        <p:nvSpPr>
          <p:cNvPr id="32" name="plan-fact-rule-3">
            <a:extLst xmlns:a="http://schemas.openxmlformats.org/drawingml/2006/main">
              <a:ext uri="{FF2B5EF4-FFF2-40B4-BE49-F238E27FC236}">
                <a16:creationId xmlns:a16="http://schemas.microsoft.com/office/drawing/2014/main" id="{7ECA3374-1FE2-49F4-B29C-AB6CFA551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5657850"/>
            <a:ext cx="16764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A838"/>
          </a:solidFill>
          <a:ln xmlns:a="http://schemas.openxmlformats.org/drawingml/2006/main" w="0">
            <a:solidFill>
              <a:srgbClr val="D8A838"/>
            </a:solidFill>
            <a:prstDash val="solid"/>
          </a:ln>
        </p:spPr>
      </p:sp>
      <p:sp>
        <p:nvSpPr>
          <p:cNvPr id="33" name="plan-fact-value-3">
            <a:extLst xmlns:a="http://schemas.openxmlformats.org/drawingml/2006/main">
              <a:ext uri="{FF2B5EF4-FFF2-40B4-BE49-F238E27FC236}">
                <a16:creationId xmlns:a16="http://schemas.microsoft.com/office/drawing/2014/main" id="{BF6A5F19-8155-49ED-B187-0338821A4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5791200"/>
            <a:ext cx="167640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3 смены</a:t>
            </a:r>
          </a:p>
        </p:txBody>
      </p:sp>
      <p:sp>
        <p:nvSpPr>
          <p:cNvPr id="34" name="plan-fact-label-3">
            <a:extLst xmlns:a="http://schemas.openxmlformats.org/drawingml/2006/main">
              <a:ext uri="{FF2B5EF4-FFF2-40B4-BE49-F238E27FC236}">
                <a16:creationId xmlns:a16="http://schemas.microsoft.com/office/drawing/2014/main" id="{F8AA1587-A9A2-40F2-8E16-13DBE413E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115050"/>
            <a:ext cx="167640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6A8E7F"/>
                </a:solidFill>
                <a:latin typeface="Arial"/>
                <a:ea typeface="Arial"/>
                <a:cs typeface="Arial"/>
              </a:defRPr>
            </a:pPr>
            <a:r>
              <a:t>круглосуточная работа</a:t>
            </a:r>
          </a:p>
        </p:txBody>
      </p:sp>
    </p:spTree>
    <p:extLst>
      <p:ext uri="{BB962C8B-B14F-4D97-AF65-F5344CB8AC3E}">
        <p14:creationId xmlns:p14="http://schemas.microsoft.com/office/powerpoint/2010/main" val="214657366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9764BC17-07E8-499E-8F36-A2694BF63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762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2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E7FB8050-EE88-41C9-92E8-B83CBEFFE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1000"/>
            <a:ext cx="40957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0E7C66"/>
                </a:solidFill>
                <a:latin typeface="Arial"/>
                <a:ea typeface="Arial"/>
                <a:cs typeface="Arial"/>
              </a:defRPr>
            </a:pPr>
            <a:r>
              <a:t>ПЕРВЫЙ ЭТАП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E439865-F58E-4E24-9E38-6FFDEADC0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972800" cy="990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Установка на 500 л/сутки оценена в 27 млн рублей и три месяца поставки.</a:t>
            </a:r>
          </a:p>
        </p:txBody>
      </p:sp>
      <p:sp>
        <p:nvSpPr>
          <p:cNvPr id="4" name="table-bg">
            <a:extLst xmlns:a="http://schemas.openxmlformats.org/drawingml/2006/main">
              <a:ext uri="{FF2B5EF4-FFF2-40B4-BE49-F238E27FC236}">
                <a16:creationId xmlns:a16="http://schemas.microsoft.com/office/drawing/2014/main" id="{B20A45CB-44B6-45B1-8BF0-496E1E48E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76450"/>
            <a:ext cx="10972800" cy="3752850"/>
          </a:xfrm>
          <a:prstGeom xmlns:a="http://schemas.openxmlformats.org/drawingml/2006/main" prst="roundRect">
            <a:avLst>
              <a:gd name="adj" fmla="val 3046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9525">
            <a:solidFill>
              <a:srgbClr val="DCE9E3"/>
            </a:solidFill>
            <a:prstDash val="solid"/>
          </a:ln>
        </p:spPr>
      </p:sp>
      <p:sp>
        <p:nvSpPr>
          <p:cNvPr id="5" name="table-header-bg-1">
            <a:extLst xmlns:a="http://schemas.openxmlformats.org/drawingml/2006/main">
              <a:ext uri="{FF2B5EF4-FFF2-40B4-BE49-F238E27FC236}">
                <a16:creationId xmlns:a16="http://schemas.microsoft.com/office/drawing/2014/main" id="{B3AA5DCF-D1EF-486F-A160-562F6DEF3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76450"/>
            <a:ext cx="877824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063D35"/>
          </a:solidFill>
          <a:ln xmlns:a="http://schemas.openxmlformats.org/drawingml/2006/main" w="0">
            <a:solidFill>
              <a:srgbClr val="063D35"/>
            </a:solidFill>
            <a:prstDash val="solid"/>
          </a:ln>
        </p:spPr>
      </p:sp>
      <p:sp>
        <p:nvSpPr>
          <p:cNvPr id="6" name="table-header-1">
            <a:extLst xmlns:a="http://schemas.openxmlformats.org/drawingml/2006/main">
              <a:ext uri="{FF2B5EF4-FFF2-40B4-BE49-F238E27FC236}">
                <a16:creationId xmlns:a16="http://schemas.microsoft.com/office/drawing/2014/main" id="{7FE6E4EF-8331-4654-AAEA-60E3189A2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076450"/>
            <a:ext cx="8549640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Статья</a:t>
            </a:r>
          </a:p>
        </p:txBody>
      </p:sp>
      <p:sp>
        <p:nvSpPr>
          <p:cNvPr id="7" name="table-header-bg-2">
            <a:extLst xmlns:a="http://schemas.openxmlformats.org/drawingml/2006/main">
              <a:ext uri="{FF2B5EF4-FFF2-40B4-BE49-F238E27FC236}">
                <a16:creationId xmlns:a16="http://schemas.microsoft.com/office/drawing/2014/main" id="{B1F0EB64-63CC-4A98-8E72-7E15A77D7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7840" y="2076450"/>
            <a:ext cx="219456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E7C66"/>
          </a:solidFill>
          <a:ln xmlns:a="http://schemas.openxmlformats.org/drawingml/2006/main" w="0">
            <a:solidFill>
              <a:srgbClr val="0E7C66"/>
            </a:solidFill>
            <a:prstDash val="solid"/>
          </a:ln>
        </p:spPr>
      </p:sp>
      <p:sp>
        <p:nvSpPr>
          <p:cNvPr id="8" name="table-header-2">
            <a:extLst xmlns:a="http://schemas.openxmlformats.org/drawingml/2006/main">
              <a:ext uri="{FF2B5EF4-FFF2-40B4-BE49-F238E27FC236}">
                <a16:creationId xmlns:a16="http://schemas.microsoft.com/office/drawing/2014/main" id="{24A3ACF9-8E0A-4C0F-9B60-BDADF76CC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2140" y="2076450"/>
            <a:ext cx="1965960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Стоимость</a:t>
            </a:r>
          </a:p>
        </p:txBody>
      </p:sp>
      <p:sp>
        <p:nvSpPr>
          <p:cNvPr id="9" name="table-cell-1-1">
            <a:extLst xmlns:a="http://schemas.openxmlformats.org/drawingml/2006/main">
              <a:ext uri="{FF2B5EF4-FFF2-40B4-BE49-F238E27FC236}">
                <a16:creationId xmlns:a16="http://schemas.microsoft.com/office/drawing/2014/main" id="{01BB1D01-7481-487A-914D-2517E8F4C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38400"/>
            <a:ext cx="8549640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Модульное здание</a:t>
            </a:r>
          </a:p>
        </p:txBody>
      </p:sp>
      <p:sp>
        <p:nvSpPr>
          <p:cNvPr id="10" name="table-cell-1-2">
            <a:extLst xmlns:a="http://schemas.openxmlformats.org/drawingml/2006/main">
              <a:ext uri="{FF2B5EF4-FFF2-40B4-BE49-F238E27FC236}">
                <a16:creationId xmlns:a16="http://schemas.microsoft.com/office/drawing/2014/main" id="{32576381-E4A9-4526-AEBA-C96AF85DE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2140" y="2438400"/>
            <a:ext cx="1965960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r">
              <a:defRPr sz="1425" b="1" i="0">
                <a:solidFill>
                  <a:srgbClr val="0E7C66"/>
                </a:solidFill>
                <a:latin typeface="Arial"/>
                <a:ea typeface="Arial"/>
                <a:cs typeface="Arial"/>
              </a:defRPr>
            </a:pPr>
            <a:r>
              <a:t>10,0 млн ₽</a:t>
            </a:r>
          </a:p>
        </p:txBody>
      </p:sp>
      <p:sp>
        <p:nvSpPr>
          <p:cNvPr id="11" name="table-row-rule-1">
            <a:extLst xmlns:a="http://schemas.openxmlformats.org/drawingml/2006/main">
              <a:ext uri="{FF2B5EF4-FFF2-40B4-BE49-F238E27FC236}">
                <a16:creationId xmlns:a16="http://schemas.microsoft.com/office/drawing/2014/main" id="{6A0C91C7-9B32-4175-9207-9FE665EA9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9E3"/>
          </a:solidFill>
          <a:ln xmlns:a="http://schemas.openxmlformats.org/drawingml/2006/main" w="0">
            <a:solidFill>
              <a:srgbClr val="DCE9E3"/>
            </a:solidFill>
            <a:prstDash val="solid"/>
          </a:ln>
        </p:spPr>
      </p:sp>
      <p:sp>
        <p:nvSpPr>
          <p:cNvPr id="12" name="table-row-fill-2">
            <a:extLst xmlns:a="http://schemas.openxmlformats.org/drawingml/2006/main">
              <a:ext uri="{FF2B5EF4-FFF2-40B4-BE49-F238E27FC236}">
                <a16:creationId xmlns:a16="http://schemas.microsoft.com/office/drawing/2014/main" id="{E3F1DC0A-80BB-41C0-BCA9-006617F51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00350"/>
            <a:ext cx="1097280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2"/>
          </a:solidFill>
          <a:ln xmlns:a="http://schemas.openxmlformats.org/drawingml/2006/main" w="0">
            <a:solidFill>
              <a:srgbClr val="F1F5F2"/>
            </a:solidFill>
            <a:prstDash val="solid"/>
          </a:ln>
        </p:spPr>
      </p:sp>
      <p:sp>
        <p:nvSpPr>
          <p:cNvPr id="13" name="table-cell-2-1">
            <a:extLst xmlns:a="http://schemas.openxmlformats.org/drawingml/2006/main">
              <a:ext uri="{FF2B5EF4-FFF2-40B4-BE49-F238E27FC236}">
                <a16:creationId xmlns:a16="http://schemas.microsoft.com/office/drawing/2014/main" id="{FBB13875-E18C-46EF-8C51-BDF844A3D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800350"/>
            <a:ext cx="8549640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Оснащение лаборатории</a:t>
            </a:r>
          </a:p>
        </p:txBody>
      </p:sp>
      <p:sp>
        <p:nvSpPr>
          <p:cNvPr id="14" name="table-cell-2-2">
            <a:extLst xmlns:a="http://schemas.openxmlformats.org/drawingml/2006/main">
              <a:ext uri="{FF2B5EF4-FFF2-40B4-BE49-F238E27FC236}">
                <a16:creationId xmlns:a16="http://schemas.microsoft.com/office/drawing/2014/main" id="{FC691855-9107-47B4-A6B0-A311124D1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2140" y="2800350"/>
            <a:ext cx="1965960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r">
              <a:defRPr sz="1425" b="1" i="0">
                <a:solidFill>
                  <a:srgbClr val="0E7C66"/>
                </a:solidFill>
                <a:latin typeface="Arial"/>
                <a:ea typeface="Arial"/>
                <a:cs typeface="Arial"/>
              </a:defRPr>
            </a:pPr>
            <a:r>
              <a:t>3,0 млн ₽</a:t>
            </a:r>
          </a:p>
        </p:txBody>
      </p:sp>
      <p:sp>
        <p:nvSpPr>
          <p:cNvPr id="15" name="table-row-rule-2">
            <a:extLst xmlns:a="http://schemas.openxmlformats.org/drawingml/2006/main">
              <a:ext uri="{FF2B5EF4-FFF2-40B4-BE49-F238E27FC236}">
                <a16:creationId xmlns:a16="http://schemas.microsoft.com/office/drawing/2014/main" id="{641C2581-21B1-4098-9B63-62937E9B8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527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9E3"/>
          </a:solidFill>
          <a:ln xmlns:a="http://schemas.openxmlformats.org/drawingml/2006/main" w="0">
            <a:solidFill>
              <a:srgbClr val="DCE9E3"/>
            </a:solidFill>
            <a:prstDash val="solid"/>
          </a:ln>
        </p:spPr>
      </p:sp>
      <p:sp>
        <p:nvSpPr>
          <p:cNvPr id="16" name="table-cell-3-1">
            <a:extLst xmlns:a="http://schemas.openxmlformats.org/drawingml/2006/main">
              <a:ext uri="{FF2B5EF4-FFF2-40B4-BE49-F238E27FC236}">
                <a16:creationId xmlns:a16="http://schemas.microsoft.com/office/drawing/2014/main" id="{00B6CE43-B680-457C-9E44-E15C0D4B7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62300"/>
            <a:ext cx="8549640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Фотобиореактор / производственный цех</a:t>
            </a:r>
          </a:p>
        </p:txBody>
      </p:sp>
      <p:sp>
        <p:nvSpPr>
          <p:cNvPr id="17" name="table-cell-3-2">
            <a:extLst xmlns:a="http://schemas.openxmlformats.org/drawingml/2006/main">
              <a:ext uri="{FF2B5EF4-FFF2-40B4-BE49-F238E27FC236}">
                <a16:creationId xmlns:a16="http://schemas.microsoft.com/office/drawing/2014/main" id="{057A01E4-FBBC-4E94-9818-3C852F1E3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2140" y="3162300"/>
            <a:ext cx="1965960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r">
              <a:defRPr sz="1425" b="1" i="0">
                <a:solidFill>
                  <a:srgbClr val="0E7C66"/>
                </a:solidFill>
                <a:latin typeface="Arial"/>
                <a:ea typeface="Arial"/>
                <a:cs typeface="Arial"/>
              </a:defRPr>
            </a:pPr>
            <a:r>
              <a:t>2,5 млн ₽</a:t>
            </a:r>
          </a:p>
        </p:txBody>
      </p:sp>
      <p:sp>
        <p:nvSpPr>
          <p:cNvPr id="18" name="table-row-rule-3">
            <a:extLst xmlns:a="http://schemas.openxmlformats.org/drawingml/2006/main">
              <a:ext uri="{FF2B5EF4-FFF2-40B4-BE49-F238E27FC236}">
                <a16:creationId xmlns:a16="http://schemas.microsoft.com/office/drawing/2014/main" id="{52D4C21C-2C8D-4225-868E-9C80C746D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1472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9E3"/>
          </a:solidFill>
          <a:ln xmlns:a="http://schemas.openxmlformats.org/drawingml/2006/main" w="0">
            <a:solidFill>
              <a:srgbClr val="DCE9E3"/>
            </a:solidFill>
            <a:prstDash val="solid"/>
          </a:ln>
        </p:spPr>
      </p:sp>
      <p:sp>
        <p:nvSpPr>
          <p:cNvPr id="19" name="table-row-fill-4">
            <a:extLst xmlns:a="http://schemas.openxmlformats.org/drawingml/2006/main">
              <a:ext uri="{FF2B5EF4-FFF2-40B4-BE49-F238E27FC236}">
                <a16:creationId xmlns:a16="http://schemas.microsoft.com/office/drawing/2014/main" id="{616BF9D7-6322-4E2A-8D8D-B65D92A23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24250"/>
            <a:ext cx="1097280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2"/>
          </a:solidFill>
          <a:ln xmlns:a="http://schemas.openxmlformats.org/drawingml/2006/main" w="0">
            <a:solidFill>
              <a:srgbClr val="F1F5F2"/>
            </a:solidFill>
            <a:prstDash val="solid"/>
          </a:ln>
        </p:spPr>
      </p:sp>
      <p:sp>
        <p:nvSpPr>
          <p:cNvPr id="20" name="table-cell-4-1">
            <a:extLst xmlns:a="http://schemas.openxmlformats.org/drawingml/2006/main">
              <a:ext uri="{FF2B5EF4-FFF2-40B4-BE49-F238E27FC236}">
                <a16:creationId xmlns:a16="http://schemas.microsoft.com/office/drawing/2014/main" id="{37987BD6-3043-4A5B-827C-E78E60095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24250"/>
            <a:ext cx="8549640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Цех водоподготовки</a:t>
            </a:r>
          </a:p>
        </p:txBody>
      </p:sp>
      <p:sp>
        <p:nvSpPr>
          <p:cNvPr id="21" name="table-cell-4-2">
            <a:extLst xmlns:a="http://schemas.openxmlformats.org/drawingml/2006/main">
              <a:ext uri="{FF2B5EF4-FFF2-40B4-BE49-F238E27FC236}">
                <a16:creationId xmlns:a16="http://schemas.microsoft.com/office/drawing/2014/main" id="{C213741D-6F89-4BD7-BDA1-E4DE10C68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2140" y="3524250"/>
            <a:ext cx="1965960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r">
              <a:defRPr sz="1425" b="1" i="0">
                <a:solidFill>
                  <a:srgbClr val="0E7C66"/>
                </a:solidFill>
                <a:latin typeface="Arial"/>
                <a:ea typeface="Arial"/>
                <a:cs typeface="Arial"/>
              </a:defRPr>
            </a:pPr>
            <a:r>
              <a:t>3,0 млн ₽</a:t>
            </a:r>
          </a:p>
        </p:txBody>
      </p:sp>
      <p:sp>
        <p:nvSpPr>
          <p:cNvPr id="22" name="table-row-rule-4">
            <a:extLst xmlns:a="http://schemas.openxmlformats.org/drawingml/2006/main">
              <a:ext uri="{FF2B5EF4-FFF2-40B4-BE49-F238E27FC236}">
                <a16:creationId xmlns:a16="http://schemas.microsoft.com/office/drawing/2014/main" id="{51AD8B44-5B5F-4CCE-B8C7-9BFF23AA3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766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9E3"/>
          </a:solidFill>
          <a:ln xmlns:a="http://schemas.openxmlformats.org/drawingml/2006/main" w="0">
            <a:solidFill>
              <a:srgbClr val="DCE9E3"/>
            </a:solidFill>
            <a:prstDash val="solid"/>
          </a:ln>
        </p:spPr>
      </p:sp>
      <p:sp>
        <p:nvSpPr>
          <p:cNvPr id="23" name="table-cell-5-1">
            <a:extLst xmlns:a="http://schemas.openxmlformats.org/drawingml/2006/main">
              <a:ext uri="{FF2B5EF4-FFF2-40B4-BE49-F238E27FC236}">
                <a16:creationId xmlns:a16="http://schemas.microsoft.com/office/drawing/2014/main" id="{B05C40BF-38C0-4ECE-99BC-552B4BF13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86200"/>
            <a:ext cx="8549640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Цех розлива</a:t>
            </a:r>
          </a:p>
        </p:txBody>
      </p:sp>
      <p:sp>
        <p:nvSpPr>
          <p:cNvPr id="24" name="table-cell-5-2">
            <a:extLst xmlns:a="http://schemas.openxmlformats.org/drawingml/2006/main">
              <a:ext uri="{FF2B5EF4-FFF2-40B4-BE49-F238E27FC236}">
                <a16:creationId xmlns:a16="http://schemas.microsoft.com/office/drawing/2014/main" id="{160BB877-9233-4E04-88E5-2938DFBB8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2140" y="3886200"/>
            <a:ext cx="1965960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r">
              <a:defRPr sz="1425" b="1" i="0">
                <a:solidFill>
                  <a:srgbClr val="0E7C66"/>
                </a:solidFill>
                <a:latin typeface="Arial"/>
                <a:ea typeface="Arial"/>
                <a:cs typeface="Arial"/>
              </a:defRPr>
            </a:pPr>
            <a:r>
              <a:t>1,5 млн ₽</a:t>
            </a:r>
          </a:p>
        </p:txBody>
      </p:sp>
      <p:sp>
        <p:nvSpPr>
          <p:cNvPr id="25" name="table-row-rule-5">
            <a:extLst xmlns:a="http://schemas.openxmlformats.org/drawingml/2006/main">
              <a:ext uri="{FF2B5EF4-FFF2-40B4-BE49-F238E27FC236}">
                <a16:creationId xmlns:a16="http://schemas.microsoft.com/office/drawing/2014/main" id="{C79277E1-0CDB-4B4A-959F-23090ADB2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3862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9E3"/>
          </a:solidFill>
          <a:ln xmlns:a="http://schemas.openxmlformats.org/drawingml/2006/main" w="0">
            <a:solidFill>
              <a:srgbClr val="DCE9E3"/>
            </a:solidFill>
            <a:prstDash val="solid"/>
          </a:ln>
        </p:spPr>
      </p:sp>
      <p:sp>
        <p:nvSpPr>
          <p:cNvPr id="26" name="table-row-fill-6">
            <a:extLst xmlns:a="http://schemas.openxmlformats.org/drawingml/2006/main">
              <a:ext uri="{FF2B5EF4-FFF2-40B4-BE49-F238E27FC236}">
                <a16:creationId xmlns:a16="http://schemas.microsoft.com/office/drawing/2014/main" id="{82CB0C37-B5F2-4BFC-B670-4D8A6B8C0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48150"/>
            <a:ext cx="1097280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2"/>
          </a:solidFill>
          <a:ln xmlns:a="http://schemas.openxmlformats.org/drawingml/2006/main" w="0">
            <a:solidFill>
              <a:srgbClr val="F1F5F2"/>
            </a:solidFill>
            <a:prstDash val="solid"/>
          </a:ln>
        </p:spPr>
      </p:sp>
      <p:sp>
        <p:nvSpPr>
          <p:cNvPr id="27" name="table-cell-6-1">
            <a:extLst xmlns:a="http://schemas.openxmlformats.org/drawingml/2006/main">
              <a:ext uri="{FF2B5EF4-FFF2-40B4-BE49-F238E27FC236}">
                <a16:creationId xmlns:a16="http://schemas.microsoft.com/office/drawing/2014/main" id="{86B4A88A-95DC-4FE9-92D3-3C566546C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8549640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Склад готовой продукции</a:t>
            </a:r>
          </a:p>
        </p:txBody>
      </p:sp>
      <p:sp>
        <p:nvSpPr>
          <p:cNvPr id="28" name="table-cell-6-2">
            <a:extLst xmlns:a="http://schemas.openxmlformats.org/drawingml/2006/main">
              <a:ext uri="{FF2B5EF4-FFF2-40B4-BE49-F238E27FC236}">
                <a16:creationId xmlns:a16="http://schemas.microsoft.com/office/drawing/2014/main" id="{DC09F7FC-E2D8-4494-9141-780CBB074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2140" y="4248150"/>
            <a:ext cx="1965960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r">
              <a:defRPr sz="1425" b="1" i="0">
                <a:solidFill>
                  <a:srgbClr val="0E7C66"/>
                </a:solidFill>
                <a:latin typeface="Arial"/>
                <a:ea typeface="Arial"/>
                <a:cs typeface="Arial"/>
              </a:defRPr>
            </a:pPr>
            <a:r>
              <a:t>1,0 млн ₽</a:t>
            </a:r>
          </a:p>
        </p:txBody>
      </p:sp>
      <p:sp>
        <p:nvSpPr>
          <p:cNvPr id="29" name="table-row-rule-6">
            <a:extLst xmlns:a="http://schemas.openxmlformats.org/drawingml/2006/main">
              <a:ext uri="{FF2B5EF4-FFF2-40B4-BE49-F238E27FC236}">
                <a16:creationId xmlns:a16="http://schemas.microsoft.com/office/drawing/2014/main" id="{5DAC61C7-F8D8-4CF0-931A-94EFAF7B5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005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9E3"/>
          </a:solidFill>
          <a:ln xmlns:a="http://schemas.openxmlformats.org/drawingml/2006/main" w="0">
            <a:solidFill>
              <a:srgbClr val="DCE9E3"/>
            </a:solidFill>
            <a:prstDash val="solid"/>
          </a:ln>
        </p:spPr>
      </p:sp>
      <p:sp>
        <p:nvSpPr>
          <p:cNvPr id="30" name="table-cell-7-1">
            <a:extLst xmlns:a="http://schemas.openxmlformats.org/drawingml/2006/main">
              <a:ext uri="{FF2B5EF4-FFF2-40B4-BE49-F238E27FC236}">
                <a16:creationId xmlns:a16="http://schemas.microsoft.com/office/drawing/2014/main" id="{61413ED1-1891-4909-9CBD-561B621B2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10100"/>
            <a:ext cx="8549640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Склад тары</a:t>
            </a:r>
          </a:p>
        </p:txBody>
      </p:sp>
      <p:sp>
        <p:nvSpPr>
          <p:cNvPr id="31" name="table-cell-7-2">
            <a:extLst xmlns:a="http://schemas.openxmlformats.org/drawingml/2006/main">
              <a:ext uri="{FF2B5EF4-FFF2-40B4-BE49-F238E27FC236}">
                <a16:creationId xmlns:a16="http://schemas.microsoft.com/office/drawing/2014/main" id="{25C4A745-5743-4748-AC09-DA6C032F3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2140" y="4610100"/>
            <a:ext cx="1965960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r">
              <a:defRPr sz="1425" b="1" i="0">
                <a:solidFill>
                  <a:srgbClr val="0E7C66"/>
                </a:solidFill>
                <a:latin typeface="Arial"/>
                <a:ea typeface="Arial"/>
                <a:cs typeface="Arial"/>
              </a:defRPr>
            </a:pPr>
            <a:r>
              <a:t>0,5 млн ₽</a:t>
            </a:r>
          </a:p>
        </p:txBody>
      </p:sp>
      <p:sp>
        <p:nvSpPr>
          <p:cNvPr id="32" name="table-row-rule-7">
            <a:extLst xmlns:a="http://schemas.openxmlformats.org/drawingml/2006/main">
              <a:ext uri="{FF2B5EF4-FFF2-40B4-BE49-F238E27FC236}">
                <a16:creationId xmlns:a16="http://schemas.microsoft.com/office/drawing/2014/main" id="{FC243742-9E87-475B-9ED0-EB824D4FF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6252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9E3"/>
          </a:solidFill>
          <a:ln xmlns:a="http://schemas.openxmlformats.org/drawingml/2006/main" w="0">
            <a:solidFill>
              <a:srgbClr val="DCE9E3"/>
            </a:solidFill>
            <a:prstDash val="solid"/>
          </a:ln>
        </p:spPr>
      </p:sp>
      <p:sp>
        <p:nvSpPr>
          <p:cNvPr id="33" name="table-row-fill-8">
            <a:extLst xmlns:a="http://schemas.openxmlformats.org/drawingml/2006/main">
              <a:ext uri="{FF2B5EF4-FFF2-40B4-BE49-F238E27FC236}">
                <a16:creationId xmlns:a16="http://schemas.microsoft.com/office/drawing/2014/main" id="{FB4424AE-4C93-4026-AFE9-0238AC39D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72050"/>
            <a:ext cx="1097280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5F2"/>
          </a:solidFill>
          <a:ln xmlns:a="http://schemas.openxmlformats.org/drawingml/2006/main" w="0">
            <a:solidFill>
              <a:srgbClr val="F1F5F2"/>
            </a:solidFill>
            <a:prstDash val="solid"/>
          </a:ln>
        </p:spPr>
      </p:sp>
      <p:sp>
        <p:nvSpPr>
          <p:cNvPr id="34" name="table-cell-8-1">
            <a:extLst xmlns:a="http://schemas.openxmlformats.org/drawingml/2006/main">
              <a:ext uri="{FF2B5EF4-FFF2-40B4-BE49-F238E27FC236}">
                <a16:creationId xmlns:a16="http://schemas.microsoft.com/office/drawing/2014/main" id="{3D3A09FF-FC1C-4DFE-9B62-D5CF5F4BF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72050"/>
            <a:ext cx="8549640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Фонд оплаты труда</a:t>
            </a:r>
          </a:p>
        </p:txBody>
      </p:sp>
      <p:sp>
        <p:nvSpPr>
          <p:cNvPr id="35" name="table-cell-8-2">
            <a:extLst xmlns:a="http://schemas.openxmlformats.org/drawingml/2006/main">
              <a:ext uri="{FF2B5EF4-FFF2-40B4-BE49-F238E27FC236}">
                <a16:creationId xmlns:a16="http://schemas.microsoft.com/office/drawing/2014/main" id="{582127C0-6C59-43BD-BAA6-1BAC7E946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2140" y="4972050"/>
            <a:ext cx="1965960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r">
              <a:defRPr sz="1425" b="1" i="0">
                <a:solidFill>
                  <a:srgbClr val="0E7C66"/>
                </a:solidFill>
                <a:latin typeface="Arial"/>
                <a:ea typeface="Arial"/>
                <a:cs typeface="Arial"/>
              </a:defRPr>
            </a:pPr>
            <a:r>
              <a:t>5,0 млн ₽</a:t>
            </a:r>
          </a:p>
        </p:txBody>
      </p:sp>
      <p:sp>
        <p:nvSpPr>
          <p:cNvPr id="36" name="table-row-rule-8">
            <a:extLst xmlns:a="http://schemas.openxmlformats.org/drawingml/2006/main">
              <a:ext uri="{FF2B5EF4-FFF2-40B4-BE49-F238E27FC236}">
                <a16:creationId xmlns:a16="http://schemas.microsoft.com/office/drawing/2014/main" id="{CAB193D7-2F18-4CDA-9315-71975650C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244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9E3"/>
          </a:solidFill>
          <a:ln xmlns:a="http://schemas.openxmlformats.org/drawingml/2006/main" w="0">
            <a:solidFill>
              <a:srgbClr val="DCE9E3"/>
            </a:solidFill>
            <a:prstDash val="solid"/>
          </a:ln>
        </p:spPr>
      </p:sp>
      <p:sp>
        <p:nvSpPr>
          <p:cNvPr id="37" name="table-cell-9-1">
            <a:extLst xmlns:a="http://schemas.openxmlformats.org/drawingml/2006/main">
              <a:ext uri="{FF2B5EF4-FFF2-40B4-BE49-F238E27FC236}">
                <a16:creationId xmlns:a16="http://schemas.microsoft.com/office/drawing/2014/main" id="{68345A5A-4ADF-4E81-81AF-A8BD36A89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334000"/>
            <a:ext cx="8549640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F2D2A"/>
                </a:solidFill>
                <a:latin typeface="Arial"/>
                <a:ea typeface="Arial"/>
                <a:cs typeface="Arial"/>
              </a:defRPr>
            </a:pPr>
            <a:r>
              <a:t>Оформление документов</a:t>
            </a:r>
          </a:p>
        </p:txBody>
      </p:sp>
      <p:sp>
        <p:nvSpPr>
          <p:cNvPr id="38" name="table-cell-9-2">
            <a:extLst xmlns:a="http://schemas.openxmlformats.org/drawingml/2006/main">
              <a:ext uri="{FF2B5EF4-FFF2-40B4-BE49-F238E27FC236}">
                <a16:creationId xmlns:a16="http://schemas.microsoft.com/office/drawing/2014/main" id="{2AF78A57-7A66-4B17-B389-1412AE02A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2140" y="5334000"/>
            <a:ext cx="1965960" cy="361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r">
              <a:defRPr sz="1425" b="1" i="0">
                <a:solidFill>
                  <a:srgbClr val="0E7C66"/>
                </a:solidFill>
                <a:latin typeface="Arial"/>
                <a:ea typeface="Arial"/>
                <a:cs typeface="Arial"/>
              </a:defRPr>
            </a:pPr>
            <a:r>
              <a:t>0,5 млн ₽</a:t>
            </a:r>
          </a:p>
        </p:txBody>
      </p:sp>
      <p:sp>
        <p:nvSpPr>
          <p:cNvPr id="39" name="table-row-rule-9">
            <a:extLst xmlns:a="http://schemas.openxmlformats.org/drawingml/2006/main">
              <a:ext uri="{FF2B5EF4-FFF2-40B4-BE49-F238E27FC236}">
                <a16:creationId xmlns:a16="http://schemas.microsoft.com/office/drawing/2014/main" id="{3C0B4ED5-E4F5-4146-8574-9A3FBB326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8642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9E3"/>
          </a:solidFill>
          <a:ln xmlns:a="http://schemas.openxmlformats.org/drawingml/2006/main" w="0">
            <a:solidFill>
              <a:srgbClr val="DCE9E3"/>
            </a:solidFill>
            <a:prstDash val="solid"/>
          </a:ln>
        </p:spPr>
      </p:sp>
      <p:sp>
        <p:nvSpPr>
          <p:cNvPr id="40" name="table-summary">
            <a:extLst xmlns:a="http://schemas.openxmlformats.org/drawingml/2006/main">
              <a:ext uri="{FF2B5EF4-FFF2-40B4-BE49-F238E27FC236}">
                <a16:creationId xmlns:a16="http://schemas.microsoft.com/office/drawing/2014/main" id="{E0DBAFF3-019C-4176-AA46-64FD97DCA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67400"/>
            <a:ext cx="10972800" cy="590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63D35"/>
                </a:solidFill>
                <a:latin typeface="Arial"/>
                <a:ea typeface="Arial"/>
                <a:cs typeface="Arial"/>
              </a:defRPr>
            </a:pPr>
            <a:r>
              <a:t>Итого: 27 млн ₽. В заключении также указаны инвестиции 15–35 млн ₽, себестоимость 3–5 ₽/л, цена 300–1000 ₽/л и окупаемость около 10 месяцев.</a:t>
            </a:r>
          </a:p>
        </p:txBody>
      </p:sp>
    </p:spTree>
    <p:extLst>
      <p:ext uri="{BB962C8B-B14F-4D97-AF65-F5344CB8AC3E}">
        <p14:creationId xmlns:p14="http://schemas.microsoft.com/office/powerpoint/2010/main" val="1110955976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063D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close-accent">
            <a:extLst xmlns:a="http://schemas.openxmlformats.org/drawingml/2006/main">
              <a:ext uri="{FF2B5EF4-FFF2-40B4-BE49-F238E27FC236}">
                <a16:creationId xmlns:a16="http://schemas.microsoft.com/office/drawing/2014/main" id="{4C54C561-005C-46E5-9550-75C12B0AF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048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B5A7"/>
          </a:solidFill>
          <a:ln xmlns:a="http://schemas.openxmlformats.org/drawingml/2006/main" w="0">
            <a:solidFill>
              <a:srgbClr val="23B5A7"/>
            </a:solidFill>
            <a:prstDash val="solid"/>
          </a:ln>
        </p:spPr>
      </p:sp>
      <p:sp>
        <p:nvSpPr>
          <p:cNvPr id="2" name="close-title">
            <a:extLst xmlns:a="http://schemas.openxmlformats.org/drawingml/2006/main">
              <a:ext uri="{FF2B5EF4-FFF2-40B4-BE49-F238E27FC236}">
                <a16:creationId xmlns:a16="http://schemas.microsoft.com/office/drawing/2014/main" id="{C471DEBC-99A2-4DFB-81F5-DCF3DD5B4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19200"/>
            <a:ext cx="7239000" cy="1619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3750" b="1" i="0">
                <a:solidFill>
                  <a:srgbClr val="F4F1E8"/>
                </a:solidFill>
                <a:latin typeface="Arial"/>
                <a:ea typeface="Arial"/>
                <a:cs typeface="Arial"/>
              </a:defRPr>
            </a:pPr>
            <a:r>
              <a:t>Следующий шаг — первый промышленный этап на 500 л/сутки.</a:t>
            </a:r>
          </a:p>
        </p:txBody>
      </p:sp>
      <p:sp>
        <p:nvSpPr>
          <p:cNvPr id="3" name="close-body">
            <a:extLst xmlns:a="http://schemas.openxmlformats.org/drawingml/2006/main">
              <a:ext uri="{FF2B5EF4-FFF2-40B4-BE49-F238E27FC236}">
                <a16:creationId xmlns:a16="http://schemas.microsoft.com/office/drawing/2014/main" id="{5B64002E-9D15-4A98-B4D0-4C2055ADD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28950"/>
            <a:ext cx="6572250" cy="1676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D7E7E1"/>
                </a:solidFill>
                <a:latin typeface="Arial"/>
                <a:ea typeface="Arial"/>
                <a:cs typeface="Arial"/>
              </a:defRPr>
            </a:pPr>
            <a:r>
              <a:t>Мы предлагаем рассмотреть участие в проекте. Путь масштабирования показан от аквариумных экспериментов и нескольких поколений фотобиореакторов до установки на 10 000 л/сутки и проекта завода на 100 000 л/сутки.</a:t>
            </a:r>
          </a:p>
        </p:txBody>
      </p:sp>
      <p:sp>
        <p:nvSpPr>
          <p:cNvPr id="4" name="close-rule">
            <a:extLst xmlns:a="http://schemas.openxmlformats.org/drawingml/2006/main">
              <a:ext uri="{FF2B5EF4-FFF2-40B4-BE49-F238E27FC236}">
                <a16:creationId xmlns:a16="http://schemas.microsoft.com/office/drawing/2014/main" id="{2E219FE6-F793-45FE-92B4-97270F174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95875"/>
            <a:ext cx="6572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E7C66"/>
          </a:solidFill>
          <a:ln xmlns:a="http://schemas.openxmlformats.org/drawingml/2006/main" w="0">
            <a:solidFill>
              <a:srgbClr val="0E7C66"/>
            </a:solidFill>
            <a:prstDash val="solid"/>
          </a:ln>
        </p:spPr>
      </p:sp>
      <p:sp>
        <p:nvSpPr>
          <p:cNvPr id="5" name="close-contact">
            <a:extLst xmlns:a="http://schemas.openxmlformats.org/drawingml/2006/main">
              <a:ext uri="{FF2B5EF4-FFF2-40B4-BE49-F238E27FC236}">
                <a16:creationId xmlns:a16="http://schemas.microsoft.com/office/drawing/2014/main" id="{D4EB59F1-B50A-4734-A481-5CC0A3976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0"/>
            <a:ext cx="6572250" cy="857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l">
              <a:defRPr sz="1950" b="1" i="0">
                <a:solidFill>
                  <a:srgbClr val="23B5A7"/>
                </a:solidFill>
                <a:latin typeface="Arial"/>
                <a:ea typeface="Arial"/>
                <a:cs typeface="Arial"/>
              </a:defRPr>
            </a:pPr>
            <a:r>
              <a:t>+7 981 743 7719 info@ic-dg.com</a:t>
            </a:r>
          </a:p>
        </p:txBody>
      </p:sp>
      <p:pic>
        <p:nvPicPr>
          <p:cNvPr id="12" name="close-image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204d3c5d304742"/>
          <a:srcRect xmlns:a="http://schemas.openxmlformats.org/drawingml/2006/main" l="24821" t="0" r="2482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905750" y="914400"/>
            <a:ext cx="3676650" cy="5143500"/>
          </a:xfrm>
          <a:prstGeom xmlns:a="http://schemas.openxmlformats.org/drawingml/2006/main" prst="roundRect">
            <a:avLst>
              <a:gd name="adj" fmla="val 5181"/>
            </a:avLst>
          </a:prstGeom>
        </p:spPr>
      </p:pic>
    </p:spTree>
    <p:extLst>
      <p:ext uri="{BB962C8B-B14F-4D97-AF65-F5344CB8AC3E}">
        <p14:creationId xmlns:p14="http://schemas.microsoft.com/office/powerpoint/2010/main" val="64802836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2026-06-24T09:10:54.0940000Z</dcterms:created>
  <dcterms:modified xsi:type="dcterms:W3CDTF">2026-06-24T09:10:54.0940000Z</dcterms:modified>
</coreProperties>
</file>